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bin" ContentType="application/vnd.openxmlformats-officedocument.oleObject"/>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76" r:id="rId2"/>
    <p:sldId id="280" r:id="rId3"/>
    <p:sldId id="277" r:id="rId4"/>
    <p:sldId id="282" r:id="rId5"/>
    <p:sldId id="275" r:id="rId6"/>
    <p:sldId id="268" r:id="rId7"/>
    <p:sldId id="283" r:id="rId8"/>
    <p:sldId id="284" r:id="rId9"/>
    <p:sldId id="285" r:id="rId10"/>
    <p:sldId id="286" r:id="rId11"/>
    <p:sldId id="269" r:id="rId12"/>
    <p:sldId id="258" r:id="rId13"/>
    <p:sldId id="287" r:id="rId14"/>
    <p:sldId id="261" r:id="rId15"/>
    <p:sldId id="288" r:id="rId16"/>
    <p:sldId id="259" r:id="rId17"/>
    <p:sldId id="270" r:id="rId18"/>
    <p:sldId id="265" r:id="rId19"/>
    <p:sldId id="279" r:id="rId2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5" d="100"/>
          <a:sy n="105" d="100"/>
        </p:scale>
        <p:origin x="-1620"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66817A7-A549-4329-80B7-55751CBDC52B}" type="datetimeFigureOut">
              <a:rPr lang="ru-RU" smtClean="0"/>
              <a:pPr/>
              <a:t>02.11.2021</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D61CE35-C856-461C-B43B-1FFCE6961D9B}" type="slidenum">
              <a:rPr lang="ru-RU" smtClean="0"/>
              <a:pPr/>
              <a:t>‹#›</a:t>
            </a:fld>
            <a:endParaRPr lang="ru-RU"/>
          </a:p>
        </p:txBody>
      </p:sp>
    </p:spTree>
    <p:extLst>
      <p:ext uri="{BB962C8B-B14F-4D97-AF65-F5344CB8AC3E}">
        <p14:creationId xmlns="" xmlns:p14="http://schemas.microsoft.com/office/powerpoint/2010/main" val="9144607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sz="1200" kern="1200" dirty="0">
              <a:solidFill>
                <a:schemeClr val="tx1"/>
              </a:solidFill>
              <a:effectLst/>
              <a:latin typeface="+mn-lt"/>
              <a:ea typeface="+mn-ea"/>
              <a:cs typeface="+mn-cs"/>
            </a:endParaRPr>
          </a:p>
        </p:txBody>
      </p:sp>
      <p:sp>
        <p:nvSpPr>
          <p:cNvPr id="4" name="Номер слайда 3"/>
          <p:cNvSpPr>
            <a:spLocks noGrp="1"/>
          </p:cNvSpPr>
          <p:nvPr>
            <p:ph type="sldNum" sz="quarter" idx="10"/>
          </p:nvPr>
        </p:nvSpPr>
        <p:spPr/>
        <p:txBody>
          <a:bodyPr/>
          <a:lstStyle/>
          <a:p>
            <a:fld id="{6D61CE35-C856-461C-B43B-1FFCE6961D9B}" type="slidenum">
              <a:rPr lang="ru-RU" smtClean="0"/>
              <a:pPr/>
              <a:t>12</a:t>
            </a:fld>
            <a:endParaRPr lang="ru-RU"/>
          </a:p>
        </p:txBody>
      </p:sp>
    </p:spTree>
    <p:extLst>
      <p:ext uri="{BB962C8B-B14F-4D97-AF65-F5344CB8AC3E}">
        <p14:creationId xmlns="" xmlns:p14="http://schemas.microsoft.com/office/powerpoint/2010/main" val="28633289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6D61CE35-C856-461C-B43B-1FFCE6961D9B}" type="slidenum">
              <a:rPr lang="ru-RU" smtClean="0"/>
              <a:pPr/>
              <a:t>16</a:t>
            </a:fld>
            <a:endParaRPr lang="ru-RU"/>
          </a:p>
        </p:txBody>
      </p:sp>
    </p:spTree>
    <p:extLst>
      <p:ext uri="{BB962C8B-B14F-4D97-AF65-F5344CB8AC3E}">
        <p14:creationId xmlns="" xmlns:p14="http://schemas.microsoft.com/office/powerpoint/2010/main" val="22609344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pPr/>
              <a:t>02.11.2021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pPr/>
              <a:t>02.11.2021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pPr/>
              <a:t>02.11.2021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pPr/>
              <a:t>02.11.2021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pPr/>
              <a:t>02.11.2021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pPr/>
              <a:t>02.11.2021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pPr/>
              <a:t>02.11.2021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pPr/>
              <a:t>02.11.2021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pPr/>
              <a:t>02.11.2021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pPr/>
              <a:t>02.11.2021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pPr/>
              <a:t>02.11.2021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pPr/>
              <a:t>02.11.2021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Заголовок 1"/>
          <p:cNvSpPr txBox="1">
            <a:spLocks/>
          </p:cNvSpPr>
          <p:nvPr/>
        </p:nvSpPr>
        <p:spPr>
          <a:xfrm>
            <a:off x="827584" y="2348880"/>
            <a:ext cx="7772400" cy="1470025"/>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kk-KZ" dirty="0" smtClean="0"/>
              <a:t>Аэрозольдерді </a:t>
            </a:r>
            <a:r>
              <a:rPr lang="kk-KZ" dirty="0"/>
              <a:t>алу </a:t>
            </a:r>
            <a:r>
              <a:rPr lang="kk-KZ" dirty="0" smtClean="0"/>
              <a:t>әдістері. Оптикалық қасиеттері</a:t>
            </a:r>
            <a:endParaRPr lang="ru-RU" dirty="0"/>
          </a:p>
        </p:txBody>
      </p:sp>
    </p:spTree>
    <p:extLst>
      <p:ext uri="{BB962C8B-B14F-4D97-AF65-F5344CB8AC3E}">
        <p14:creationId xmlns="" xmlns:p14="http://schemas.microsoft.com/office/powerpoint/2010/main" val="896802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467544" y="692696"/>
            <a:ext cx="8280920" cy="3816429"/>
          </a:xfrm>
          <a:prstGeom prst="rect">
            <a:avLst/>
          </a:prstGeom>
        </p:spPr>
        <p:txBody>
          <a:bodyPr wrap="square">
            <a:spAutoFit/>
          </a:bodyPr>
          <a:lstStyle/>
          <a:p>
            <a:pPr indent="714375" algn="just">
              <a:spcAft>
                <a:spcPts val="0"/>
              </a:spcAft>
            </a:pPr>
            <a:r>
              <a:rPr lang="ru-RU" sz="2200" i="1" dirty="0">
                <a:solidFill>
                  <a:srgbClr val="343434"/>
                </a:solidFill>
                <a:latin typeface="Arial" panose="020B0604020202020204" pitchFamily="34" charset="0"/>
                <a:ea typeface="Times New Roman" panose="02020603050405020304" pitchFamily="18" charset="0"/>
                <a:cs typeface="Arial" panose="020B0604020202020204" pitchFamily="34" charset="0"/>
              </a:rPr>
              <a:t>3</a:t>
            </a:r>
            <a:r>
              <a:rPr lang="ru-RU" sz="2200" i="1" dirty="0" smtClean="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i="1" dirty="0" err="1" smtClean="0">
                <a:solidFill>
                  <a:srgbClr val="343434"/>
                </a:solidFill>
                <a:latin typeface="Arial" panose="020B0604020202020204" pitchFamily="34" charset="0"/>
                <a:ea typeface="Times New Roman" panose="02020603050405020304" pitchFamily="18" charset="0"/>
                <a:cs typeface="Arial" panose="020B0604020202020204" pitchFamily="34" charset="0"/>
              </a:rPr>
              <a:t>Құрамындағы</a:t>
            </a:r>
            <a:r>
              <a:rPr lang="ru-RU" sz="2200" i="1" dirty="0" smtClean="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i="1" dirty="0" err="1">
                <a:solidFill>
                  <a:srgbClr val="343434"/>
                </a:solidFill>
                <a:latin typeface="Arial" panose="020B0604020202020204" pitchFamily="34" charset="0"/>
                <a:ea typeface="Times New Roman" panose="02020603050405020304" pitchFamily="18" charset="0"/>
                <a:cs typeface="Arial" panose="020B0604020202020204" pitchFamily="34" charset="0"/>
              </a:rPr>
              <a:t>бу</a:t>
            </a:r>
            <a:r>
              <a:rPr lang="ru-RU" sz="2200" i="1"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i="1" dirty="0" err="1">
                <a:solidFill>
                  <a:srgbClr val="343434"/>
                </a:solidFill>
                <a:latin typeface="Arial" panose="020B0604020202020204" pitchFamily="34" charset="0"/>
                <a:ea typeface="Times New Roman" panose="02020603050405020304" pitchFamily="18" charset="0"/>
                <a:cs typeface="Arial" panose="020B0604020202020204" pitchFamily="34" charset="0"/>
              </a:rPr>
              <a:t>болатын</a:t>
            </a:r>
            <a:r>
              <a:rPr lang="ru-RU" sz="2200" i="1"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i="1" dirty="0" err="1">
                <a:solidFill>
                  <a:srgbClr val="343434"/>
                </a:solidFill>
                <a:latin typeface="Arial" panose="020B0604020202020204" pitchFamily="34" charset="0"/>
                <a:ea typeface="Times New Roman" panose="02020603050405020304" pitchFamily="18" charset="0"/>
                <a:cs typeface="Arial" panose="020B0604020202020204" pitchFamily="34" charset="0"/>
              </a:rPr>
              <a:t>газды</a:t>
            </a:r>
            <a:r>
              <a:rPr lang="ru-RU" sz="2200" i="1"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i="1" dirty="0" err="1">
                <a:solidFill>
                  <a:srgbClr val="343434"/>
                </a:solidFill>
                <a:latin typeface="Arial" panose="020B0604020202020204" pitchFamily="34" charset="0"/>
                <a:ea typeface="Times New Roman" panose="02020603050405020304" pitchFamily="18" charset="0"/>
                <a:cs typeface="Arial" panose="020B0604020202020204" pitchFamily="34" charset="0"/>
              </a:rPr>
              <a:t>қоспаның</a:t>
            </a:r>
            <a:r>
              <a:rPr lang="ru-RU" sz="2200" i="1"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i="1" dirty="0" err="1">
                <a:solidFill>
                  <a:srgbClr val="343434"/>
                </a:solidFill>
                <a:latin typeface="Arial" panose="020B0604020202020204" pitchFamily="34" charset="0"/>
                <a:ea typeface="Times New Roman" panose="02020603050405020304" pitchFamily="18" charset="0"/>
                <a:cs typeface="Arial" panose="020B0604020202020204" pitchFamily="34" charset="0"/>
              </a:rPr>
              <a:t>салқындатылуы</a:t>
            </a:r>
            <a:r>
              <a:rPr lang="ru-RU" sz="2200" i="1" dirty="0">
                <a:solidFill>
                  <a:srgbClr val="343434"/>
                </a:solidFill>
                <a:latin typeface="Arial" panose="020B0604020202020204" pitchFamily="34" charset="0"/>
                <a:ea typeface="Times New Roman" panose="02020603050405020304" pitchFamily="18" charset="0"/>
                <a:cs typeface="Arial" panose="020B0604020202020204" pitchFamily="34" charset="0"/>
              </a:rPr>
              <a:t>.</a:t>
            </a:r>
            <a:endParaRPr lang="ru-RU" sz="2200" dirty="0">
              <a:latin typeface="Arial" panose="020B0604020202020204" pitchFamily="34" charset="0"/>
              <a:ea typeface="Times New Roman" panose="02020603050405020304" pitchFamily="18" charset="0"/>
              <a:cs typeface="Arial" panose="020B0604020202020204" pitchFamily="34" charset="0"/>
            </a:endParaRPr>
          </a:p>
          <a:p>
            <a:pPr indent="714375" algn="just"/>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Бұл</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жағдайды</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smtClean="0">
                <a:solidFill>
                  <a:srgbClr val="343434"/>
                </a:solidFill>
                <a:latin typeface="Arial" panose="020B0604020202020204" pitchFamily="34" charset="0"/>
                <a:ea typeface="Times New Roman" panose="02020603050405020304" pitchFamily="18" charset="0"/>
                <a:cs typeface="Arial" panose="020B0604020202020204" pitchFamily="34" charset="0"/>
              </a:rPr>
              <a:t>(</a:t>
            </a:r>
            <a:r>
              <a:rPr lang="ru-RU" sz="2200" dirty="0" err="1" smtClean="0">
                <a:solidFill>
                  <a:srgbClr val="343434"/>
                </a:solidFill>
                <a:latin typeface="Arial" panose="020B0604020202020204" pitchFamily="34" charset="0"/>
                <a:ea typeface="Times New Roman" panose="02020603050405020304" pitchFamily="18" charset="0"/>
                <a:cs typeface="Arial" panose="020B0604020202020204" pitchFamily="34" charset="0"/>
              </a:rPr>
              <a:t>күйді</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су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қайнаған</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шәугім</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мысалында</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көрсетуге</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болады</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Шәугім</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мұрыншасынан</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су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буы</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шығады</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біз</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оны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көрмейміз</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өйткені</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оның</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түсі</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болмайды</a:t>
            </a:r>
            <a:r>
              <a:rPr lang="ru-RU" sz="2200" dirty="0" smtClean="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smtClean="0">
                <a:solidFill>
                  <a:srgbClr val="343434"/>
                </a:solidFill>
                <a:latin typeface="Arial" panose="020B0604020202020204" pitchFamily="34" charset="0"/>
                <a:ea typeface="Times New Roman" panose="02020603050405020304" pitchFamily="18" charset="0"/>
                <a:cs typeface="Arial" panose="020B0604020202020204" pitchFamily="34" charset="0"/>
              </a:rPr>
              <a:t>Әрі</a:t>
            </a:r>
            <a:r>
              <a:rPr lang="ru-RU" sz="2200" dirty="0" smtClean="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қарай</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су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буы</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жылдам</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салқынданады</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су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конденсацияланады</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және</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де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шәугім</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ұшында</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біз</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сүтті</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бұлт</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тұманды</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көреміз</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Ұқсас</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жағдай</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smtClean="0">
                <a:solidFill>
                  <a:srgbClr val="343434"/>
                </a:solidFill>
                <a:latin typeface="Arial" panose="020B0604020202020204" pitchFamily="34" charset="0"/>
                <a:ea typeface="Times New Roman" panose="02020603050405020304" pitchFamily="18" charset="0"/>
                <a:cs typeface="Arial" panose="020B0604020202020204" pitchFamily="34" charset="0"/>
              </a:rPr>
              <a:t>аязды</a:t>
            </a:r>
            <a:r>
              <a:rPr lang="ru-RU" sz="2200" dirty="0" smtClean="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күнде</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әйнекті</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ашқанда</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байқалады</a:t>
            </a:r>
            <a:r>
              <a:rPr lang="ru-RU" sz="2200" dirty="0" smtClean="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smtClean="0">
                <a:solidFill>
                  <a:srgbClr val="343434"/>
                </a:solidFill>
                <a:latin typeface="Arial" panose="020B0604020202020204" pitchFamily="34" charset="0"/>
                <a:ea typeface="Times New Roman" panose="02020603050405020304" pitchFamily="18" charset="0"/>
                <a:cs typeface="Arial" panose="020B0604020202020204" pitchFamily="34" charset="0"/>
              </a:rPr>
              <a:t>Одан</a:t>
            </a:r>
            <a:r>
              <a:rPr lang="ru-RU" sz="2200" dirty="0" smtClean="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да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бәрік</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аэрозоль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ыдыста</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қызған</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май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бөлмеде</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газ (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майлы</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аэрозоль)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түзгенде</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пайда</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болады</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оны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бөлмені</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жақсылап</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салқындату</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smtClean="0">
                <a:solidFill>
                  <a:srgbClr val="343434"/>
                </a:solidFill>
                <a:latin typeface="Arial" panose="020B0604020202020204" pitchFamily="34" charset="0"/>
                <a:ea typeface="Times New Roman" panose="02020603050405020304" pitchFamily="18" charset="0"/>
                <a:cs typeface="Arial" panose="020B0604020202020204" pitchFamily="34" charset="0"/>
              </a:rPr>
              <a:t>арқылы</a:t>
            </a:r>
            <a:r>
              <a:rPr lang="ru-RU" sz="2200" dirty="0" smtClean="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smtClean="0">
                <a:solidFill>
                  <a:srgbClr val="343434"/>
                </a:solidFill>
                <a:latin typeface="Arial" panose="020B0604020202020204" pitchFamily="34" charset="0"/>
                <a:ea typeface="Times New Roman" panose="02020603050405020304" pitchFamily="18" charset="0"/>
                <a:cs typeface="Arial" panose="020B0604020202020204" pitchFamily="34" charset="0"/>
              </a:rPr>
              <a:t>ғана</a:t>
            </a:r>
            <a:r>
              <a:rPr lang="ru-RU" sz="2200" dirty="0" smtClean="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жоюға</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болады</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a:t>
            </a:r>
            <a:endParaRPr lang="ru-RU" sz="22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 xmlns:p14="http://schemas.microsoft.com/office/powerpoint/2010/main" val="34384446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611560" y="1166843"/>
            <a:ext cx="8064896" cy="4493538"/>
          </a:xfrm>
          <a:prstGeom prst="rect">
            <a:avLst/>
          </a:prstGeom>
        </p:spPr>
        <p:txBody>
          <a:bodyPr wrap="square">
            <a:spAutoFit/>
          </a:bodyPr>
          <a:lstStyle/>
          <a:p>
            <a:pPr indent="714375" algn="just">
              <a:spcAft>
                <a:spcPts val="0"/>
              </a:spcAft>
            </a:pPr>
            <a:r>
              <a:rPr lang="ru-RU" sz="2200" dirty="0" err="1" smtClean="0">
                <a:solidFill>
                  <a:srgbClr val="343434"/>
                </a:solidFill>
                <a:latin typeface="Arial" panose="020B0604020202020204" pitchFamily="34" charset="0"/>
                <a:ea typeface="Times New Roman" panose="02020603050405020304" pitchFamily="18" charset="0"/>
                <a:cs typeface="Arial" panose="020B0604020202020204" pitchFamily="34" charset="0"/>
              </a:rPr>
              <a:t>Конденсациялық</a:t>
            </a:r>
            <a:r>
              <a:rPr lang="ru-RU" sz="2200" dirty="0" smtClean="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аэрозоль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ұшқыш</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емес</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өнімдер</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түзілуіне</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әкелетін</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газды</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реакциялар</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нәтижесінде</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түзілуі</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мүмкін</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a:t>
            </a:r>
            <a:endParaRPr lang="ru-RU" sz="2200" dirty="0">
              <a:latin typeface="Arial" panose="020B0604020202020204" pitchFamily="34" charset="0"/>
              <a:ea typeface="Times New Roman" panose="02020603050405020304" pitchFamily="18" charset="0"/>
              <a:cs typeface="Arial" panose="020B0604020202020204" pitchFamily="34" charset="0"/>
            </a:endParaRPr>
          </a:p>
          <a:p>
            <a:pPr indent="714375" algn="just"/>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жағар</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майлар</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жанғанда</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түтінді</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газдар</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түзіледі</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олардың</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конденсациясы</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ағымдық</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түтіннің</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пайда</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болуына</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әкеледі</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a:t>
            </a:r>
            <a:endParaRPr lang="ru-RU" sz="2200" dirty="0">
              <a:latin typeface="Arial" panose="020B0604020202020204" pitchFamily="34" charset="0"/>
              <a:ea typeface="Times New Roman" panose="02020603050405020304" pitchFamily="18" charset="0"/>
              <a:cs typeface="Arial" panose="020B0604020202020204" pitchFamily="34" charset="0"/>
            </a:endParaRPr>
          </a:p>
          <a:p>
            <a:pPr indent="714375" algn="just"/>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Фосфор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жанғанда</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ауада</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ақ</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түтін</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smtClean="0">
                <a:solidFill>
                  <a:srgbClr val="343434"/>
                </a:solidFill>
                <a:latin typeface="Arial" panose="020B0604020202020204" pitchFamily="34" charset="0"/>
                <a:ea typeface="Times New Roman" panose="02020603050405020304" pitchFamily="18" charset="0"/>
                <a:cs typeface="Arial" panose="020B0604020202020204" pitchFamily="34" charset="0"/>
              </a:rPr>
              <a:t>(Р</a:t>
            </a:r>
            <a:r>
              <a:rPr lang="ru-RU" sz="2200" baseline="-25000" dirty="0" smtClean="0">
                <a:solidFill>
                  <a:srgbClr val="343434"/>
                </a:solidFill>
                <a:latin typeface="Arial" panose="020B0604020202020204" pitchFamily="34" charset="0"/>
                <a:ea typeface="Times New Roman" panose="02020603050405020304" pitchFamily="18" charset="0"/>
                <a:cs typeface="Arial" panose="020B0604020202020204" pitchFamily="34" charset="0"/>
              </a:rPr>
              <a:t>2</a:t>
            </a:r>
            <a:r>
              <a:rPr lang="ru-RU" sz="2200" dirty="0" smtClean="0">
                <a:solidFill>
                  <a:srgbClr val="343434"/>
                </a:solidFill>
                <a:latin typeface="Arial" panose="020B0604020202020204" pitchFamily="34" charset="0"/>
                <a:ea typeface="Times New Roman" panose="02020603050405020304" pitchFamily="18" charset="0"/>
                <a:cs typeface="Arial" panose="020B0604020202020204" pitchFamily="34" charset="0"/>
              </a:rPr>
              <a:t>О</a:t>
            </a:r>
            <a:r>
              <a:rPr lang="ru-RU" sz="2200" baseline="-25000" dirty="0" smtClean="0">
                <a:solidFill>
                  <a:srgbClr val="343434"/>
                </a:solidFill>
                <a:latin typeface="Arial" panose="020B0604020202020204" pitchFamily="34" charset="0"/>
                <a:ea typeface="Times New Roman" panose="02020603050405020304" pitchFamily="18" charset="0"/>
                <a:cs typeface="Arial" panose="020B0604020202020204" pitchFamily="34" charset="0"/>
              </a:rPr>
              <a:t>5</a:t>
            </a:r>
            <a:r>
              <a:rPr lang="ru-RU" sz="2200" dirty="0" smtClean="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пайда</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болады</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a:t>
            </a:r>
            <a:endParaRPr lang="ru-RU" sz="2200" dirty="0">
              <a:latin typeface="Arial" panose="020B0604020202020204" pitchFamily="34" charset="0"/>
              <a:ea typeface="Times New Roman" panose="02020603050405020304" pitchFamily="18" charset="0"/>
              <a:cs typeface="Arial" panose="020B0604020202020204" pitchFamily="34" charset="0"/>
            </a:endParaRPr>
          </a:p>
          <a:p>
            <a:pPr indent="714375" algn="just"/>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Газ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тәрізді</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NH</a:t>
            </a:r>
            <a:r>
              <a:rPr lang="ru-RU" sz="2200" baseline="-25000" dirty="0">
                <a:solidFill>
                  <a:srgbClr val="343434"/>
                </a:solidFill>
                <a:latin typeface="Arial" panose="020B0604020202020204" pitchFamily="34" charset="0"/>
                <a:ea typeface="Times New Roman" panose="02020603050405020304" pitchFamily="18" charset="0"/>
                <a:cs typeface="Arial" panose="020B0604020202020204" pitchFamily="34" charset="0"/>
              </a:rPr>
              <a:t>3 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және</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HCl</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әрекеттесуі</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нәтижесінде</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NH</a:t>
            </a:r>
            <a:r>
              <a:rPr lang="ru-RU" sz="2200" baseline="-25000" dirty="0">
                <a:solidFill>
                  <a:srgbClr val="343434"/>
                </a:solidFill>
                <a:latin typeface="Arial" panose="020B0604020202020204" pitchFamily="34" charset="0"/>
                <a:ea typeface="Times New Roman" panose="02020603050405020304" pitchFamily="18" charset="0"/>
                <a:cs typeface="Arial" panose="020B0604020202020204" pitchFamily="34" charset="0"/>
              </a:rPr>
              <a:t>4</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Cl (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қатты</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түтін</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түзіледі</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a:t>
            </a:r>
            <a:endParaRPr lang="ru-RU" sz="2200" dirty="0">
              <a:latin typeface="Arial" panose="020B0604020202020204" pitchFamily="34" charset="0"/>
              <a:ea typeface="Times New Roman" panose="02020603050405020304" pitchFamily="18" charset="0"/>
              <a:cs typeface="Arial" panose="020B0604020202020204" pitchFamily="34" charset="0"/>
            </a:endParaRPr>
          </a:p>
          <a:p>
            <a:pPr indent="714375" algn="just"/>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Түрлі</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металлургиялық</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және</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химиялық</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процесстерде</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жүретін</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металлдардың</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ауада</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тотығуы</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нәтижесінде</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металл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оксидтері</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бөлшектерінен</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тұратын</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түтіндер</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пайда</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болады</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a:t>
            </a:r>
            <a:endParaRPr lang="ru-RU" sz="22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 xmlns:p14="http://schemas.microsoft.com/office/powerpoint/2010/main" val="34108843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539552" y="620688"/>
            <a:ext cx="8208912" cy="6073970"/>
          </a:xfrm>
          <a:prstGeom prst="rect">
            <a:avLst/>
          </a:prstGeom>
        </p:spPr>
        <p:txBody>
          <a:bodyPr wrap="square">
            <a:spAutoFit/>
          </a:bodyPr>
          <a:lstStyle/>
          <a:p>
            <a:pPr indent="359410" algn="just">
              <a:lnSpc>
                <a:spcPct val="115000"/>
              </a:lnSpc>
              <a:spcAft>
                <a:spcPts val="0"/>
              </a:spcAft>
            </a:pPr>
            <a:r>
              <a:rPr lang="kk-KZ" sz="2000" dirty="0">
                <a:latin typeface="Arial" panose="020B0604020202020204" pitchFamily="34" charset="0"/>
                <a:ea typeface="Times New Roman" panose="02020603050405020304" pitchFamily="18" charset="0"/>
                <a:cs typeface="Arial" panose="020B0604020202020204" pitchFamily="34" charset="0"/>
              </a:rPr>
              <a:t>Аэрозольдердің түзілуі мүмкін химиялық реакциялар әртүрлі сипатқа ие болуы мүмкін. Мысалы отынның жануы кезінде тотығу нәтижесінде түтінді газдар түзіледі, оның өнімдері аз бу қысымына ие. Суық ауамен араласа отырып, бұл өнімдер конденсирленеді де түтін түзеді. </a:t>
            </a:r>
            <a:endParaRPr lang="kk-KZ" sz="2000" dirty="0" smtClean="0">
              <a:latin typeface="Arial" panose="020B0604020202020204" pitchFamily="34" charset="0"/>
              <a:ea typeface="Times New Roman" panose="02020603050405020304" pitchFamily="18" charset="0"/>
              <a:cs typeface="Arial" panose="020B0604020202020204" pitchFamily="34" charset="0"/>
            </a:endParaRPr>
          </a:p>
          <a:p>
            <a:pPr indent="359410" algn="just">
              <a:lnSpc>
                <a:spcPct val="115000"/>
              </a:lnSpc>
              <a:spcAft>
                <a:spcPts val="0"/>
              </a:spcAft>
            </a:pPr>
            <a:r>
              <a:rPr lang="kk-KZ" sz="2000" dirty="0" smtClean="0">
                <a:latin typeface="Arial" panose="020B0604020202020204" pitchFamily="34" charset="0"/>
                <a:ea typeface="Times New Roman" panose="02020603050405020304" pitchFamily="18" charset="0"/>
                <a:cs typeface="Arial" panose="020B0604020202020204" pitchFamily="34" charset="0"/>
              </a:rPr>
              <a:t>Түтіндер </a:t>
            </a:r>
            <a:r>
              <a:rPr lang="kk-KZ" sz="2000" dirty="0">
                <a:latin typeface="Arial" panose="020B0604020202020204" pitchFamily="34" charset="0"/>
                <a:ea typeface="Times New Roman" panose="02020603050405020304" pitchFamily="18" charset="0"/>
                <a:cs typeface="Arial" panose="020B0604020202020204" pitchFamily="34" charset="0"/>
              </a:rPr>
              <a:t>фосфордың  (Р</a:t>
            </a:r>
            <a:r>
              <a:rPr lang="kk-KZ" sz="2000" baseline="-25000" dirty="0">
                <a:latin typeface="Arial" panose="020B0604020202020204" pitchFamily="34" charset="0"/>
                <a:ea typeface="Times New Roman" panose="02020603050405020304" pitchFamily="18" charset="0"/>
                <a:cs typeface="Arial" panose="020B0604020202020204" pitchFamily="34" charset="0"/>
              </a:rPr>
              <a:t>2</a:t>
            </a:r>
            <a:r>
              <a:rPr lang="kk-KZ" sz="2000" dirty="0">
                <a:latin typeface="Arial" panose="020B0604020202020204" pitchFamily="34" charset="0"/>
                <a:ea typeface="Times New Roman" panose="02020603050405020304" pitchFamily="18" charset="0"/>
                <a:cs typeface="Arial" panose="020B0604020202020204" pitchFamily="34" charset="0"/>
              </a:rPr>
              <a:t>О</a:t>
            </a:r>
            <a:r>
              <a:rPr lang="kk-KZ" sz="2000" baseline="-25000" dirty="0">
                <a:latin typeface="Arial" panose="020B0604020202020204" pitchFamily="34" charset="0"/>
                <a:ea typeface="Times New Roman" panose="02020603050405020304" pitchFamily="18" charset="0"/>
                <a:cs typeface="Arial" panose="020B0604020202020204" pitchFamily="34" charset="0"/>
              </a:rPr>
              <a:t>5</a:t>
            </a:r>
            <a:r>
              <a:rPr lang="kk-KZ" sz="2000" dirty="0">
                <a:latin typeface="Arial" panose="020B0604020202020204" pitchFamily="34" charset="0"/>
                <a:ea typeface="Times New Roman" panose="02020603050405020304" pitchFamily="18" charset="0"/>
                <a:cs typeface="Arial" panose="020B0604020202020204" pitchFamily="34" charset="0"/>
              </a:rPr>
              <a:t>) жануы кезінде газ тәрізді аммиак пен хлорсутектің (NH</a:t>
            </a:r>
            <a:r>
              <a:rPr lang="kk-KZ" sz="2000" baseline="-25000" dirty="0">
                <a:latin typeface="Arial" panose="020B0604020202020204" pitchFamily="34" charset="0"/>
                <a:ea typeface="Times New Roman" panose="02020603050405020304" pitchFamily="18" charset="0"/>
                <a:cs typeface="Arial" panose="020B0604020202020204" pitchFamily="34" charset="0"/>
              </a:rPr>
              <a:t>4</a:t>
            </a:r>
            <a:r>
              <a:rPr lang="kk-KZ" sz="2000" dirty="0">
                <a:latin typeface="Arial" panose="020B0604020202020204" pitchFamily="34" charset="0"/>
                <a:ea typeface="Times New Roman" panose="02020603050405020304" pitchFamily="18" charset="0"/>
                <a:cs typeface="Arial" panose="020B0604020202020204" pitchFamily="34" charset="0"/>
              </a:rPr>
              <a:t>Cl) әрекеттесуі кезінде, фотохимиялық реакциялардың нәтижесінде, мысалы дымқыл хлорды жарықтандырған кезде (хлорсутекті қышқылдың түманы</a:t>
            </a:r>
            <a:r>
              <a:rPr lang="kk-KZ" sz="2000" dirty="0" smtClean="0">
                <a:latin typeface="Arial" panose="020B0604020202020204" pitchFamily="34" charset="0"/>
                <a:ea typeface="Times New Roman" panose="02020603050405020304" pitchFamily="18" charset="0"/>
                <a:cs typeface="Arial" panose="020B0604020202020204" pitchFamily="34" charset="0"/>
              </a:rPr>
              <a:t>).</a:t>
            </a:r>
          </a:p>
          <a:p>
            <a:pPr indent="359410" algn="just">
              <a:lnSpc>
                <a:spcPct val="115000"/>
              </a:lnSpc>
              <a:spcAft>
                <a:spcPts val="0"/>
              </a:spcAft>
            </a:pPr>
            <a:r>
              <a:rPr lang="kk-KZ" sz="2000" dirty="0" smtClean="0">
                <a:latin typeface="Arial" panose="020B0604020202020204" pitchFamily="34" charset="0"/>
                <a:ea typeface="Times New Roman" panose="02020603050405020304" pitchFamily="18" charset="0"/>
                <a:cs typeface="Arial" panose="020B0604020202020204" pitchFamily="34" charset="0"/>
              </a:rPr>
              <a:t>Металлдардың </a:t>
            </a:r>
            <a:r>
              <a:rPr lang="kk-KZ" sz="2000" dirty="0">
                <a:latin typeface="Arial" panose="020B0604020202020204" pitchFamily="34" charset="0"/>
                <a:ea typeface="Times New Roman" panose="02020603050405020304" pitchFamily="18" charset="0"/>
                <a:cs typeface="Arial" panose="020B0604020202020204" pitchFamily="34" charset="0"/>
              </a:rPr>
              <a:t>әртүрлі металлургиялық және химиялық үрдісте жүретін ауада тотығуы, көбіне түтіндердің түзілуімен жүреді, ал олар металл оксидтерінен тұрады, мысалы ZnO, MgO және т.б.. </a:t>
            </a:r>
            <a:endParaRPr lang="kk-KZ" sz="2000" dirty="0" smtClean="0">
              <a:latin typeface="Arial" panose="020B0604020202020204" pitchFamily="34" charset="0"/>
              <a:ea typeface="Times New Roman" panose="02020603050405020304" pitchFamily="18" charset="0"/>
              <a:cs typeface="Arial" panose="020B0604020202020204" pitchFamily="34" charset="0"/>
            </a:endParaRPr>
          </a:p>
          <a:p>
            <a:pPr indent="359410" algn="just">
              <a:lnSpc>
                <a:spcPct val="115000"/>
              </a:lnSpc>
              <a:spcAft>
                <a:spcPts val="0"/>
              </a:spcAft>
            </a:pPr>
            <a:r>
              <a:rPr lang="kk-KZ" sz="2000" dirty="0" smtClean="0">
                <a:latin typeface="Arial" panose="020B0604020202020204" pitchFamily="34" charset="0"/>
                <a:ea typeface="Times New Roman" panose="02020603050405020304" pitchFamily="18" charset="0"/>
                <a:cs typeface="Arial" panose="020B0604020202020204" pitchFamily="34" charset="0"/>
              </a:rPr>
              <a:t>Тұрақты тұмандар ауамен қоспасында SO</a:t>
            </a:r>
            <a:r>
              <a:rPr lang="kk-KZ" sz="2000" baseline="-25000" dirty="0" smtClean="0">
                <a:latin typeface="Arial" panose="020B0604020202020204" pitchFamily="34" charset="0"/>
                <a:ea typeface="Times New Roman" panose="02020603050405020304" pitchFamily="18" charset="0"/>
                <a:cs typeface="Arial" panose="020B0604020202020204" pitchFamily="34" charset="0"/>
              </a:rPr>
              <a:t>3</a:t>
            </a:r>
            <a:r>
              <a:rPr lang="kk-KZ" sz="2000" dirty="0" smtClean="0">
                <a:latin typeface="Arial" panose="020B0604020202020204" pitchFamily="34" charset="0"/>
                <a:ea typeface="Times New Roman" panose="02020603050405020304" pitchFamily="18" charset="0"/>
                <a:cs typeface="Arial" panose="020B0604020202020204" pitchFamily="34" charset="0"/>
              </a:rPr>
              <a:t> және Cl сияқты заттар бере алады. Ақырында, түтін дымқыл ауаның AlCl</a:t>
            </a:r>
            <a:r>
              <a:rPr lang="kk-KZ" sz="2000" baseline="-25000" dirty="0" smtClean="0">
                <a:latin typeface="Arial" panose="020B0604020202020204" pitchFamily="34" charset="0"/>
                <a:ea typeface="Times New Roman" panose="02020603050405020304" pitchFamily="18" charset="0"/>
                <a:cs typeface="Arial" panose="020B0604020202020204" pitchFamily="34" charset="0"/>
              </a:rPr>
              <a:t>3</a:t>
            </a:r>
            <a:r>
              <a:rPr lang="kk-KZ" sz="2000" dirty="0" smtClean="0">
                <a:latin typeface="Arial" panose="020B0604020202020204" pitchFamily="34" charset="0"/>
                <a:ea typeface="Times New Roman" panose="02020603050405020304" pitchFamily="18" charset="0"/>
                <a:cs typeface="Arial" panose="020B0604020202020204" pitchFamily="34" charset="0"/>
              </a:rPr>
              <a:t>- пен әрекеттесуі кезінде түзіледі, яғни жоғары дисперсті Al(OH)</a:t>
            </a:r>
            <a:r>
              <a:rPr lang="kk-KZ" sz="2000" baseline="-25000" dirty="0" smtClean="0">
                <a:latin typeface="Arial" panose="020B0604020202020204" pitchFamily="34" charset="0"/>
                <a:ea typeface="Times New Roman" panose="02020603050405020304" pitchFamily="18" charset="0"/>
                <a:cs typeface="Arial" panose="020B0604020202020204" pitchFamily="34" charset="0"/>
              </a:rPr>
              <a:t>3</a:t>
            </a:r>
            <a:r>
              <a:rPr lang="kk-KZ" sz="2000" dirty="0" smtClean="0">
                <a:latin typeface="Arial" panose="020B0604020202020204" pitchFamily="34" charset="0"/>
                <a:ea typeface="Times New Roman" panose="02020603050405020304" pitchFamily="18" charset="0"/>
                <a:cs typeface="Arial" panose="020B0604020202020204" pitchFamily="34" charset="0"/>
              </a:rPr>
              <a:t> алынады. </a:t>
            </a:r>
            <a:endParaRPr lang="ru-RU" sz="2000" dirty="0" smtClean="0">
              <a:latin typeface="Arial" panose="020B0604020202020204" pitchFamily="34" charset="0"/>
              <a:ea typeface="Times New Roman" panose="02020603050405020304" pitchFamily="18" charset="0"/>
              <a:cs typeface="Arial" panose="020B0604020202020204" pitchFamily="34" charset="0"/>
            </a:endParaRPr>
          </a:p>
          <a:p>
            <a:pPr indent="359410" algn="just">
              <a:lnSpc>
                <a:spcPct val="115000"/>
              </a:lnSpc>
              <a:spcAft>
                <a:spcPts val="0"/>
              </a:spcAft>
            </a:pPr>
            <a:r>
              <a:rPr lang="kk-KZ" dirty="0">
                <a:latin typeface="Times New Roman" panose="02020603050405020304" pitchFamily="18" charset="0"/>
                <a:ea typeface="Times New Roman" panose="02020603050405020304" pitchFamily="18" charset="0"/>
                <a:cs typeface="Times New Roman" panose="02020603050405020304" pitchFamily="18" charset="0"/>
              </a:rPr>
              <a:t> </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22864249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95536" y="1124744"/>
            <a:ext cx="8208912" cy="5371407"/>
          </a:xfrm>
          <a:prstGeom prst="rect">
            <a:avLst/>
          </a:prstGeom>
        </p:spPr>
        <p:txBody>
          <a:bodyPr wrap="square">
            <a:spAutoFit/>
          </a:bodyPr>
          <a:lstStyle/>
          <a:p>
            <a:pPr indent="228600" algn="just">
              <a:lnSpc>
                <a:spcPct val="115000"/>
              </a:lnSpc>
              <a:spcAft>
                <a:spcPts val="0"/>
              </a:spcAft>
            </a:pPr>
            <a:r>
              <a:rPr lang="kk-KZ" sz="2000" dirty="0">
                <a:latin typeface="Arial" panose="020B0604020202020204" pitchFamily="34" charset="0"/>
                <a:ea typeface="Times New Roman" panose="02020603050405020304" pitchFamily="18" charset="0"/>
                <a:cs typeface="Arial" panose="020B0604020202020204" pitchFamily="34" charset="0"/>
              </a:rPr>
              <a:t>Ауада өлшемі, пішіні және шығу тегі әр түрлі көптеген бөлшектер бар, олардың әрқайсысы жарықты шашыратады және сіңіреді. Атмосфералық аэрозольдердің құрамына ғарыштан келген аэрозольді жүйелер әсер етеді. Сондықтан жеке аэрозольді бөлшектердің емес, олардың массаларының оптикалық қасиеттерін сипаттайды. Ауадағы аэрозольді жүйелердің мұндай жалпылама сипаттамасына жарықтың шашырау қарқындылығын, жүту коэффициентін және экстинкцияны жатқызуға болады. Тәжірибелік мақсаттарға байланысты бұл параметрлердің электромагнитті сәулелендірудің қажетті толқын ұзындығы, сонымен қатар көрінетін аймақ аралығындағы мәнін анықтайды.</a:t>
            </a:r>
            <a:endParaRPr lang="ru-RU" sz="2000" dirty="0">
              <a:latin typeface="Arial" panose="020B0604020202020204" pitchFamily="34" charset="0"/>
              <a:ea typeface="Times New Roman" panose="02020603050405020304" pitchFamily="18" charset="0"/>
              <a:cs typeface="Arial" panose="020B0604020202020204" pitchFamily="34" charset="0"/>
            </a:endParaRPr>
          </a:p>
          <a:p>
            <a:pPr indent="228600" algn="just">
              <a:lnSpc>
                <a:spcPct val="115000"/>
              </a:lnSpc>
              <a:spcAft>
                <a:spcPts val="1000"/>
              </a:spcAft>
            </a:pPr>
            <a:r>
              <a:rPr lang="kk-KZ" sz="2000" dirty="0">
                <a:latin typeface="Arial" panose="020B0604020202020204" pitchFamily="34" charset="0"/>
                <a:ea typeface="Times New Roman" panose="02020603050405020304" pitchFamily="18" charset="0"/>
                <a:cs typeface="Arial" panose="020B0604020202020204" pitchFamily="34" charset="0"/>
              </a:rPr>
              <a:t>Опалесценция (жарықтың шашырауы) құбылысы кезін-де де жарық жолағы (конус) байқалады. Опалесценция құбылысы барысында түскен жарықтың толқын ұзындығы  өзгермейді. Ол тек қана шашырайды. </a:t>
            </a:r>
            <a:endParaRPr lang="ru-RU" sz="2000"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5" name="Прямоугольник 4"/>
          <p:cNvSpPr/>
          <p:nvPr/>
        </p:nvSpPr>
        <p:spPr>
          <a:xfrm>
            <a:off x="251520" y="188640"/>
            <a:ext cx="4372415" cy="450508"/>
          </a:xfrm>
          <a:prstGeom prst="rect">
            <a:avLst/>
          </a:prstGeom>
        </p:spPr>
        <p:txBody>
          <a:bodyPr wrap="none">
            <a:spAutoFit/>
          </a:bodyPr>
          <a:lstStyle/>
          <a:p>
            <a:pPr indent="360680" algn="just">
              <a:lnSpc>
                <a:spcPct val="115000"/>
              </a:lnSpc>
              <a:spcAft>
                <a:spcPts val="0"/>
              </a:spcAft>
            </a:pPr>
            <a:r>
              <a:rPr lang="kk-KZ" sz="2200" b="1" dirty="0" smtClean="0">
                <a:latin typeface="Times New Roman" panose="02020603050405020304" pitchFamily="18" charset="0"/>
                <a:ea typeface="Times New Roman" panose="02020603050405020304" pitchFamily="18" charset="0"/>
                <a:cs typeface="Times New Roman" panose="02020603050405020304" pitchFamily="18" charset="0"/>
              </a:rPr>
              <a:t>ОПТИКАЛЫҚ ҚАСИЕТТЕР</a:t>
            </a:r>
            <a:r>
              <a:rPr lang="kk-KZ" b="1" dirty="0" smtClean="0">
                <a:latin typeface="Times New Roman" panose="02020603050405020304" pitchFamily="18" charset="0"/>
                <a:ea typeface="Times New Roman" panose="02020603050405020304" pitchFamily="18" charset="0"/>
                <a:cs typeface="Times New Roman" panose="02020603050405020304" pitchFamily="18" charset="0"/>
              </a:rPr>
              <a:t>І</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40091185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8" name="Объект 7"/>
          <p:cNvGraphicFramePr>
            <a:graphicFrameLocks noChangeAspect="1"/>
          </p:cNvGraphicFramePr>
          <p:nvPr>
            <p:extLst>
              <p:ext uri="{D42A27DB-BD31-4B8C-83A1-F6EECF244321}">
                <p14:modId xmlns="" xmlns:p14="http://schemas.microsoft.com/office/powerpoint/2010/main" val="1049408960"/>
              </p:ext>
            </p:extLst>
          </p:nvPr>
        </p:nvGraphicFramePr>
        <p:xfrm>
          <a:off x="1331640" y="1124744"/>
          <a:ext cx="6032139" cy="1704735"/>
        </p:xfrm>
        <a:graphic>
          <a:graphicData uri="http://schemas.openxmlformats.org/presentationml/2006/ole">
            <p:oleObj spid="_x0000_s1028" name="Уравнение" r:id="rId3" imgW="1765300" imgH="508000" progId="Equation.3">
              <p:embed/>
            </p:oleObj>
          </a:graphicData>
        </a:graphic>
      </p:graphicFrame>
      <p:sp>
        <p:nvSpPr>
          <p:cNvPr id="9" name="Прямоугольник 8"/>
          <p:cNvSpPr/>
          <p:nvPr/>
        </p:nvSpPr>
        <p:spPr>
          <a:xfrm>
            <a:off x="503548" y="4149080"/>
            <a:ext cx="8136904" cy="1485663"/>
          </a:xfrm>
          <a:prstGeom prst="rect">
            <a:avLst/>
          </a:prstGeom>
        </p:spPr>
        <p:txBody>
          <a:bodyPr wrap="square">
            <a:spAutoFit/>
          </a:bodyPr>
          <a:lstStyle/>
          <a:p>
            <a:pPr indent="359410" algn="just">
              <a:lnSpc>
                <a:spcPct val="115000"/>
              </a:lnSpc>
              <a:spcAft>
                <a:spcPts val="0"/>
              </a:spcAft>
            </a:pPr>
            <a:r>
              <a:rPr lang="kk-KZ" sz="2000" dirty="0">
                <a:latin typeface="Times New Roman" panose="02020603050405020304" pitchFamily="18" charset="0"/>
                <a:ea typeface="Times New Roman" panose="02020603050405020304" pitchFamily="18" charset="0"/>
                <a:cs typeface="Times New Roman" panose="02020603050405020304" pitchFamily="18" charset="0"/>
              </a:rPr>
              <a:t>Мұндағы І</a:t>
            </a:r>
            <a:r>
              <a:rPr lang="kk-KZ" sz="2000" baseline="-25000" dirty="0">
                <a:latin typeface="Times New Roman" panose="02020603050405020304" pitchFamily="18" charset="0"/>
                <a:ea typeface="Times New Roman" panose="02020603050405020304" pitchFamily="18" charset="0"/>
                <a:cs typeface="Times New Roman" panose="02020603050405020304" pitchFamily="18" charset="0"/>
              </a:rPr>
              <a:t>0</a:t>
            </a:r>
            <a:r>
              <a:rPr lang="kk-KZ" sz="2000" dirty="0">
                <a:latin typeface="Times New Roman" panose="02020603050405020304" pitchFamily="18" charset="0"/>
                <a:ea typeface="Times New Roman" panose="02020603050405020304" pitchFamily="18" charset="0"/>
                <a:cs typeface="Times New Roman" panose="02020603050405020304" pitchFamily="18" charset="0"/>
              </a:rPr>
              <a:t> – І</a:t>
            </a:r>
            <a:r>
              <a:rPr lang="kk-KZ" sz="2000" baseline="-25000" dirty="0">
                <a:latin typeface="Times New Roman" panose="02020603050405020304" pitchFamily="18" charset="0"/>
                <a:ea typeface="Times New Roman" panose="02020603050405020304" pitchFamily="18" charset="0"/>
                <a:cs typeface="Times New Roman" panose="02020603050405020304" pitchFamily="18" charset="0"/>
              </a:rPr>
              <a:t>p</a:t>
            </a:r>
            <a:r>
              <a:rPr lang="kk-KZ" sz="2000" dirty="0">
                <a:latin typeface="Times New Roman" panose="02020603050405020304" pitchFamily="18" charset="0"/>
                <a:ea typeface="Times New Roman" panose="02020603050405020304" pitchFamily="18" charset="0"/>
                <a:cs typeface="Times New Roman" panose="02020603050405020304" pitchFamily="18" charset="0"/>
              </a:rPr>
              <a:t> – сәйкесінше түсетін және шашырайтын жарықтың интенсивтіліктері, n</a:t>
            </a:r>
            <a:r>
              <a:rPr lang="kk-KZ" sz="2000" baseline="-25000" dirty="0">
                <a:latin typeface="Times New Roman" panose="02020603050405020304" pitchFamily="18" charset="0"/>
                <a:ea typeface="Times New Roman" panose="02020603050405020304" pitchFamily="18" charset="0"/>
                <a:cs typeface="Times New Roman" panose="02020603050405020304" pitchFamily="18" charset="0"/>
              </a:rPr>
              <a:t>0</a:t>
            </a:r>
            <a:r>
              <a:rPr lang="kk-KZ" sz="2000" dirty="0">
                <a:latin typeface="Times New Roman" panose="02020603050405020304" pitchFamily="18" charset="0"/>
                <a:ea typeface="Times New Roman" panose="02020603050405020304" pitchFamily="18" charset="0"/>
                <a:cs typeface="Times New Roman" panose="02020603050405020304" pitchFamily="18" charset="0"/>
              </a:rPr>
              <a:t> - n</a:t>
            </a:r>
            <a:r>
              <a:rPr lang="kk-KZ" sz="2000" baseline="-25000" dirty="0">
                <a:latin typeface="Times New Roman" panose="02020603050405020304" pitchFamily="18" charset="0"/>
                <a:ea typeface="Times New Roman" panose="02020603050405020304" pitchFamily="18" charset="0"/>
                <a:cs typeface="Times New Roman" panose="02020603050405020304" pitchFamily="18" charset="0"/>
              </a:rPr>
              <a:t>1 </a:t>
            </a:r>
            <a:r>
              <a:rPr lang="kk-KZ" sz="2000" dirty="0">
                <a:latin typeface="Times New Roman" panose="02020603050405020304" pitchFamily="18" charset="0"/>
                <a:ea typeface="Times New Roman" panose="02020603050405020304" pitchFamily="18" charset="0"/>
                <a:cs typeface="Times New Roman" panose="02020603050405020304" pitchFamily="18" charset="0"/>
              </a:rPr>
              <a:t>– дисперсті орта мен дисперсті фазаның сыну көрсеткіштері; ν- дисперсті жүйенің ішінара концентрациясы, v – бөлшек көлемі; λ – түсетін жарық толқынының ұзындығы.</a:t>
            </a:r>
            <a:endParaRPr lang="ru-RU" sz="20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9800834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51520" y="404664"/>
            <a:ext cx="8568952" cy="5513432"/>
          </a:xfrm>
          <a:prstGeom prst="rect">
            <a:avLst/>
          </a:prstGeom>
        </p:spPr>
        <p:txBody>
          <a:bodyPr wrap="square">
            <a:spAutoFit/>
          </a:bodyPr>
          <a:lstStyle/>
          <a:p>
            <a:pPr indent="228600" algn="just">
              <a:lnSpc>
                <a:spcPct val="115000"/>
              </a:lnSpc>
              <a:spcAft>
                <a:spcPts val="1000"/>
              </a:spcAft>
            </a:pPr>
            <a:r>
              <a:rPr lang="kk-KZ" sz="2200" dirty="0">
                <a:latin typeface="Arial" panose="020B0604020202020204" pitchFamily="34" charset="0"/>
                <a:ea typeface="Times New Roman" panose="02020603050405020304" pitchFamily="18" charset="0"/>
                <a:cs typeface="Arial" panose="020B0604020202020204" pitchFamily="34" charset="0"/>
              </a:rPr>
              <a:t>Рэлей теңдеуінен мынадай қорытындылар жасауға болады.</a:t>
            </a:r>
            <a:endParaRPr lang="ru-RU" sz="2200" dirty="0">
              <a:latin typeface="Arial" panose="020B0604020202020204" pitchFamily="34" charset="0"/>
              <a:ea typeface="Times New Roman" panose="02020603050405020304" pitchFamily="18" charset="0"/>
              <a:cs typeface="Arial" panose="020B0604020202020204" pitchFamily="34" charset="0"/>
            </a:endParaRPr>
          </a:p>
          <a:p>
            <a:pPr marL="342900" lvl="0" indent="-342900" algn="just">
              <a:lnSpc>
                <a:spcPct val="115000"/>
              </a:lnSpc>
              <a:spcAft>
                <a:spcPts val="0"/>
              </a:spcAft>
              <a:buFont typeface="+mj-lt"/>
              <a:buAutoNum type="arabicPeriod"/>
              <a:tabLst>
                <a:tab pos="342900" algn="l"/>
              </a:tabLst>
            </a:pPr>
            <a:r>
              <a:rPr lang="kk-KZ" sz="2200" dirty="0">
                <a:latin typeface="Arial" panose="020B0604020202020204" pitchFamily="34" charset="0"/>
                <a:ea typeface="Times New Roman" panose="02020603050405020304" pitchFamily="18" charset="0"/>
                <a:cs typeface="Arial" panose="020B0604020202020204" pitchFamily="34" charset="0"/>
              </a:rPr>
              <a:t> Шашыраған жарықтың қарқындылығы золь концен-трациясына (</a:t>
            </a:r>
            <a:r>
              <a:rPr lang="kk-KZ" sz="2200" dirty="0">
                <a:latin typeface="Arial" panose="020B0604020202020204" pitchFamily="34" charset="0"/>
                <a:ea typeface="Times New Roman" panose="02020603050405020304" pitchFamily="18" charset="0"/>
                <a:cs typeface="Arial" panose="020B0604020202020204" pitchFamily="34" charset="0"/>
                <a:sym typeface="Symbol" panose="05050102010706020507" pitchFamily="18" charset="2"/>
              </a:rPr>
              <a:t></a:t>
            </a:r>
            <a:r>
              <a:rPr lang="kk-KZ" sz="2200" dirty="0">
                <a:latin typeface="Arial" panose="020B0604020202020204" pitchFamily="34" charset="0"/>
                <a:ea typeface="Times New Roman" panose="02020603050405020304" pitchFamily="18" charset="0"/>
                <a:cs typeface="Arial" panose="020B0604020202020204" pitchFamily="34" charset="0"/>
              </a:rPr>
              <a:t>) тура пропорционал.</a:t>
            </a:r>
            <a:endParaRPr lang="ru-RU" sz="2200" dirty="0">
              <a:latin typeface="Arial" panose="020B0604020202020204" pitchFamily="34" charset="0"/>
              <a:ea typeface="Times New Roman" panose="02020603050405020304" pitchFamily="18" charset="0"/>
              <a:cs typeface="Arial" panose="020B0604020202020204" pitchFamily="34" charset="0"/>
            </a:endParaRPr>
          </a:p>
          <a:p>
            <a:pPr indent="228600" algn="just">
              <a:lnSpc>
                <a:spcPct val="115000"/>
              </a:lnSpc>
              <a:spcAft>
                <a:spcPts val="1000"/>
              </a:spcAft>
            </a:pPr>
            <a:r>
              <a:rPr lang="kk-KZ" sz="2200" dirty="0">
                <a:latin typeface="Arial" panose="020B0604020202020204" pitchFamily="34" charset="0"/>
                <a:ea typeface="Times New Roman" panose="02020603050405020304" pitchFamily="18" charset="0"/>
                <a:cs typeface="Arial" panose="020B0604020202020204" pitchFamily="34" charset="0"/>
              </a:rPr>
              <a:t>2. Шашыраған жарықтың қарқындылығы бөлшектің көле-міне (</a:t>
            </a:r>
            <a:r>
              <a:rPr lang="ru-RU" sz="2200" dirty="0">
                <a:latin typeface="Arial" panose="020B0604020202020204" pitchFamily="34" charset="0"/>
                <a:ea typeface="Times New Roman" panose="02020603050405020304" pitchFamily="18" charset="0"/>
                <a:cs typeface="Arial" panose="020B0604020202020204" pitchFamily="34" charset="0"/>
                <a:sym typeface="Symbol" panose="05050102010706020507" pitchFamily="18" charset="2"/>
              </a:rPr>
              <a:t></a:t>
            </a:r>
            <a:r>
              <a:rPr lang="kk-KZ" sz="2200" dirty="0">
                <a:latin typeface="Arial" panose="020B0604020202020204" pitchFamily="34" charset="0"/>
                <a:ea typeface="Times New Roman" panose="02020603050405020304" pitchFamily="18" charset="0"/>
                <a:cs typeface="Arial" panose="020B0604020202020204" pitchFamily="34" charset="0"/>
              </a:rPr>
              <a:t>) тура пропорционал. Алайда J</a:t>
            </a:r>
            <a:r>
              <a:rPr lang="kk-KZ" sz="2200" baseline="-25000" dirty="0">
                <a:latin typeface="Arial" panose="020B0604020202020204" pitchFamily="34" charset="0"/>
                <a:ea typeface="Times New Roman" panose="02020603050405020304" pitchFamily="18" charset="0"/>
                <a:cs typeface="Arial" panose="020B0604020202020204" pitchFamily="34" charset="0"/>
              </a:rPr>
              <a:t>ш</a:t>
            </a:r>
            <a:r>
              <a:rPr lang="kk-KZ" sz="2200" dirty="0">
                <a:latin typeface="Arial" panose="020B0604020202020204" pitchFamily="34" charset="0"/>
                <a:ea typeface="Times New Roman" panose="02020603050405020304" pitchFamily="18" charset="0"/>
                <a:cs typeface="Arial" panose="020B0604020202020204" pitchFamily="34" charset="0"/>
              </a:rPr>
              <a:t>=</a:t>
            </a:r>
            <a:r>
              <a:rPr lang="ru-RU" sz="2200" dirty="0">
                <a:latin typeface="Arial" panose="020B0604020202020204" pitchFamily="34" charset="0"/>
                <a:ea typeface="Times New Roman" panose="02020603050405020304" pitchFamily="18" charset="0"/>
                <a:cs typeface="Arial" panose="020B0604020202020204" pitchFamily="34" charset="0"/>
                <a:sym typeface="Symbol" panose="05050102010706020507" pitchFamily="18" charset="2"/>
              </a:rPr>
              <a:t></a:t>
            </a:r>
            <a:r>
              <a:rPr lang="kk-KZ" sz="2200" baseline="30000" dirty="0">
                <a:latin typeface="Arial" panose="020B0604020202020204" pitchFamily="34" charset="0"/>
                <a:ea typeface="Times New Roman" panose="02020603050405020304" pitchFamily="18" charset="0"/>
                <a:cs typeface="Arial" panose="020B0604020202020204" pitchFamily="34" charset="0"/>
              </a:rPr>
              <a:t>2</a:t>
            </a:r>
            <a:r>
              <a:rPr lang="ru-RU" sz="2200" dirty="0">
                <a:latin typeface="Arial" panose="020B0604020202020204" pitchFamily="34" charset="0"/>
                <a:ea typeface="Times New Roman" panose="02020603050405020304" pitchFamily="18" charset="0"/>
                <a:cs typeface="Arial" panose="020B0604020202020204" pitchFamily="34" charset="0"/>
                <a:sym typeface="Symbol" panose="05050102010706020507" pitchFamily="18" charset="2"/>
              </a:rPr>
              <a:t></a:t>
            </a:r>
            <a:r>
              <a:rPr lang="kk-KZ" sz="2200" dirty="0">
                <a:latin typeface="Arial" panose="020B0604020202020204" pitchFamily="34" charset="0"/>
                <a:ea typeface="Times New Roman" panose="02020603050405020304" pitchFamily="18" charset="0"/>
                <a:cs typeface="Arial" panose="020B0604020202020204" pitchFamily="34" charset="0"/>
              </a:rPr>
              <a:t> байланысы бөлшектің белгілі бір өлшеміне дейін орындалады да, бөлшектің диаметрі d</a:t>
            </a:r>
            <a:r>
              <a:rPr lang="ru-RU" sz="2200" dirty="0">
                <a:latin typeface="Arial" panose="020B0604020202020204" pitchFamily="34" charset="0"/>
                <a:ea typeface="Times New Roman" panose="02020603050405020304" pitchFamily="18" charset="0"/>
                <a:cs typeface="Arial" panose="020B0604020202020204" pitchFamily="34" charset="0"/>
                <a:sym typeface="Symbol" panose="05050102010706020507" pitchFamily="18" charset="2"/>
              </a:rPr>
              <a:t></a:t>
            </a:r>
            <a:r>
              <a:rPr lang="kk-KZ" sz="2200" dirty="0">
                <a:latin typeface="Arial" panose="020B0604020202020204" pitchFamily="34" charset="0"/>
                <a:ea typeface="Times New Roman" panose="02020603050405020304" pitchFamily="18" charset="0"/>
                <a:cs typeface="Arial" panose="020B0604020202020204" pitchFamily="34" charset="0"/>
              </a:rPr>
              <a:t> шамасына жеткенде жарықтың шашырауы оның шағылысуымен алмасады.</a:t>
            </a:r>
            <a:endParaRPr lang="ru-RU" sz="2200" dirty="0">
              <a:latin typeface="Arial" panose="020B0604020202020204" pitchFamily="34" charset="0"/>
              <a:ea typeface="Times New Roman" panose="02020603050405020304" pitchFamily="18" charset="0"/>
              <a:cs typeface="Arial" panose="020B0604020202020204" pitchFamily="34" charset="0"/>
            </a:endParaRPr>
          </a:p>
          <a:p>
            <a:pPr indent="228600" algn="just">
              <a:lnSpc>
                <a:spcPct val="115000"/>
              </a:lnSpc>
              <a:spcAft>
                <a:spcPts val="1000"/>
              </a:spcAft>
            </a:pPr>
            <a:r>
              <a:rPr lang="kk-KZ" sz="2200" dirty="0">
                <a:latin typeface="Arial" panose="020B0604020202020204" pitchFamily="34" charset="0"/>
                <a:ea typeface="Times New Roman" panose="02020603050405020304" pitchFamily="18" charset="0"/>
                <a:cs typeface="Arial" panose="020B0604020202020204" pitchFamily="34" charset="0"/>
              </a:rPr>
              <a:t>3. Шашыраған жарықтың қарқындылығы толқын ұзынды-ғының төрт дәрежесіне  (</a:t>
            </a:r>
            <a:r>
              <a:rPr lang="ru-RU" sz="2200" dirty="0">
                <a:latin typeface="Arial" panose="020B0604020202020204" pitchFamily="34" charset="0"/>
                <a:ea typeface="Times New Roman" panose="02020603050405020304" pitchFamily="18" charset="0"/>
                <a:cs typeface="Arial" panose="020B0604020202020204" pitchFamily="34" charset="0"/>
                <a:sym typeface="Symbol" panose="05050102010706020507" pitchFamily="18" charset="2"/>
              </a:rPr>
              <a:t></a:t>
            </a:r>
            <a:r>
              <a:rPr lang="kk-KZ" sz="2200" baseline="30000" dirty="0">
                <a:latin typeface="Arial" panose="020B0604020202020204" pitchFamily="34" charset="0"/>
                <a:ea typeface="Times New Roman" panose="02020603050405020304" pitchFamily="18" charset="0"/>
                <a:cs typeface="Arial" panose="020B0604020202020204" pitchFamily="34" charset="0"/>
              </a:rPr>
              <a:t>4</a:t>
            </a:r>
            <a:r>
              <a:rPr lang="kk-KZ" sz="2200" dirty="0">
                <a:latin typeface="Arial" panose="020B0604020202020204" pitchFamily="34" charset="0"/>
                <a:ea typeface="Times New Roman" panose="02020603050405020304" pitchFamily="18" charset="0"/>
                <a:cs typeface="Arial" panose="020B0604020202020204" pitchFamily="34" charset="0"/>
              </a:rPr>
              <a:t>) кері пропорционал.</a:t>
            </a:r>
            <a:endParaRPr lang="ru-RU" sz="2200" dirty="0">
              <a:latin typeface="Arial" panose="020B0604020202020204" pitchFamily="34" charset="0"/>
              <a:ea typeface="Times New Roman" panose="02020603050405020304" pitchFamily="18" charset="0"/>
              <a:cs typeface="Arial" panose="020B0604020202020204" pitchFamily="34" charset="0"/>
            </a:endParaRPr>
          </a:p>
          <a:p>
            <a:pPr indent="228600" algn="just">
              <a:lnSpc>
                <a:spcPct val="115000"/>
              </a:lnSpc>
              <a:spcAft>
                <a:spcPts val="1000"/>
              </a:spcAft>
            </a:pPr>
            <a:r>
              <a:rPr lang="kk-KZ" sz="2200" dirty="0">
                <a:latin typeface="Arial" panose="020B0604020202020204" pitchFamily="34" charset="0"/>
                <a:ea typeface="Times New Roman" panose="02020603050405020304" pitchFamily="18" charset="0"/>
                <a:cs typeface="Arial" panose="020B0604020202020204" pitchFamily="34" charset="0"/>
              </a:rPr>
              <a:t>4. Дисперстік фаза мен дисперстік ортаның сыну көрсет-кішінің айырымы (n</a:t>
            </a:r>
            <a:r>
              <a:rPr lang="kk-KZ" sz="2200" baseline="-25000" dirty="0">
                <a:latin typeface="Arial" panose="020B0604020202020204" pitchFamily="34" charset="0"/>
                <a:ea typeface="Times New Roman" panose="02020603050405020304" pitchFamily="18" charset="0"/>
                <a:cs typeface="Arial" panose="020B0604020202020204" pitchFamily="34" charset="0"/>
              </a:rPr>
              <a:t>1 </a:t>
            </a:r>
            <a:r>
              <a:rPr lang="kk-KZ" sz="2200" dirty="0">
                <a:latin typeface="Arial" panose="020B0604020202020204" pitchFamily="34" charset="0"/>
                <a:ea typeface="Times New Roman" panose="02020603050405020304" pitchFamily="18" charset="0"/>
                <a:cs typeface="Arial" panose="020B0604020202020204" pitchFamily="34" charset="0"/>
              </a:rPr>
              <a:t>- n</a:t>
            </a:r>
            <a:r>
              <a:rPr lang="kk-KZ" sz="2200" baseline="-25000" dirty="0">
                <a:latin typeface="Arial" panose="020B0604020202020204" pitchFamily="34" charset="0"/>
                <a:ea typeface="Times New Roman" panose="02020603050405020304" pitchFamily="18" charset="0"/>
                <a:cs typeface="Arial" panose="020B0604020202020204" pitchFamily="34" charset="0"/>
              </a:rPr>
              <a:t>0</a:t>
            </a:r>
            <a:r>
              <a:rPr lang="kk-KZ" sz="2200" dirty="0">
                <a:latin typeface="Arial" panose="020B0604020202020204" pitchFamily="34" charset="0"/>
                <a:ea typeface="Times New Roman" panose="02020603050405020304" pitchFamily="18" charset="0"/>
                <a:cs typeface="Arial" panose="020B0604020202020204" pitchFamily="34" charset="0"/>
              </a:rPr>
              <a:t>) үлкен болған сайын шашыраған  жарық қарқындылығының (J</a:t>
            </a:r>
            <a:r>
              <a:rPr lang="kk-KZ" sz="2200" baseline="-25000" dirty="0">
                <a:latin typeface="Arial" panose="020B0604020202020204" pitchFamily="34" charset="0"/>
                <a:ea typeface="Times New Roman" panose="02020603050405020304" pitchFamily="18" charset="0"/>
                <a:cs typeface="Arial" panose="020B0604020202020204" pitchFamily="34" charset="0"/>
              </a:rPr>
              <a:t>ш</a:t>
            </a:r>
            <a:r>
              <a:rPr lang="kk-KZ" sz="2200" dirty="0">
                <a:latin typeface="Arial" panose="020B0604020202020204" pitchFamily="34" charset="0"/>
                <a:ea typeface="Times New Roman" panose="02020603050405020304" pitchFamily="18" charset="0"/>
                <a:cs typeface="Arial" panose="020B0604020202020204" pitchFamily="34" charset="0"/>
              </a:rPr>
              <a:t>) мәні де жоғары болады. </a:t>
            </a:r>
            <a:endParaRPr lang="ru-RU" sz="22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 xmlns:p14="http://schemas.microsoft.com/office/powerpoint/2010/main" val="38843267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431032" y="180082"/>
            <a:ext cx="8712968" cy="6677918"/>
          </a:xfrm>
          <a:prstGeom prst="rect">
            <a:avLst/>
          </a:prstGeom>
        </p:spPr>
        <p:txBody>
          <a:bodyPr wrap="square">
            <a:spAutoFit/>
          </a:bodyPr>
          <a:lstStyle/>
          <a:p>
            <a:pPr indent="228600" algn="just">
              <a:lnSpc>
                <a:spcPct val="115000"/>
              </a:lnSpc>
              <a:spcAft>
                <a:spcPts val="0"/>
              </a:spcAft>
            </a:pPr>
            <a:r>
              <a:rPr lang="kk-KZ" sz="2200" dirty="0">
                <a:latin typeface="Arial" panose="020B0604020202020204" pitchFamily="34" charset="0"/>
                <a:ea typeface="Times New Roman" panose="02020603050405020304" pitchFamily="18" charset="0"/>
                <a:cs typeface="Arial" panose="020B0604020202020204" pitchFamily="34" charset="0"/>
              </a:rPr>
              <a:t>Жоғары дисперстік атмосфералық аэрозольдердің Релей шашырауының қарқындылығы дисперстік фаза мен дисперсиялық ортаның (ауа) сыну көрсеткішіне байланысты. Дегенмен олардың тығыздықтарының айырмашылығы үлкен болғандықтан, яғни дисперсті орта мен дисперсті фазаның сыну көрсеткіштерінде аэрозольдердің оптикалық қасиеттері және ең алдымен жарықтың шашырауы айтарлықтай анық білінеді</a:t>
            </a:r>
            <a:r>
              <a:rPr lang="kk-KZ" sz="2200" dirty="0" smtClean="0">
                <a:latin typeface="Arial" panose="020B0604020202020204" pitchFamily="34" charset="0"/>
                <a:ea typeface="Times New Roman" panose="02020603050405020304" pitchFamily="18" charset="0"/>
                <a:cs typeface="Arial" panose="020B0604020202020204" pitchFamily="34" charset="0"/>
              </a:rPr>
              <a:t>.</a:t>
            </a:r>
          </a:p>
          <a:p>
            <a:pPr indent="228600" algn="just">
              <a:lnSpc>
                <a:spcPct val="115000"/>
              </a:lnSpc>
              <a:spcAft>
                <a:spcPts val="0"/>
              </a:spcAft>
            </a:pPr>
            <a:r>
              <a:rPr lang="kk-KZ" sz="2200" dirty="0" smtClean="0">
                <a:latin typeface="Arial" panose="020B0604020202020204" pitchFamily="34" charset="0"/>
                <a:ea typeface="Times New Roman" panose="02020603050405020304" pitchFamily="18" charset="0"/>
                <a:cs typeface="Arial" panose="020B0604020202020204" pitchFamily="34" charset="0"/>
              </a:rPr>
              <a:t> </a:t>
            </a:r>
            <a:r>
              <a:rPr lang="kk-KZ" sz="2200" dirty="0">
                <a:latin typeface="Arial" panose="020B0604020202020204" pitchFamily="34" charset="0"/>
                <a:ea typeface="Times New Roman" panose="02020603050405020304" pitchFamily="18" charset="0"/>
                <a:cs typeface="Arial" panose="020B0604020202020204" pitchFamily="34" charset="0"/>
              </a:rPr>
              <a:t>Ауаның сыну көрсеткіші бірге жақын, атмосфералық аэрозольдердің дисперстік фазасының сыну көрсеткішінің мәні 1,34-1,54 аралығында болады. Төменгі мәндер су тамшыларына, ал жоғары мәндер сульфатты бөлшектерге тән болады.</a:t>
            </a:r>
            <a:endParaRPr lang="ru-RU" sz="2200" dirty="0">
              <a:latin typeface="Arial" panose="020B0604020202020204" pitchFamily="34" charset="0"/>
              <a:ea typeface="Times New Roman" panose="02020603050405020304" pitchFamily="18" charset="0"/>
              <a:cs typeface="Arial" panose="020B0604020202020204" pitchFamily="34" charset="0"/>
            </a:endParaRPr>
          </a:p>
          <a:p>
            <a:pPr indent="359410" algn="just">
              <a:lnSpc>
                <a:spcPct val="115000"/>
              </a:lnSpc>
              <a:spcAft>
                <a:spcPts val="0"/>
              </a:spcAft>
            </a:pPr>
            <a:r>
              <a:rPr lang="kk-KZ" sz="2200" dirty="0">
                <a:latin typeface="Arial" panose="020B0604020202020204" pitchFamily="34" charset="0"/>
                <a:ea typeface="Times New Roman" panose="02020603050405020304" pitchFamily="18" charset="0"/>
                <a:cs typeface="Arial" panose="020B0604020202020204" pitchFamily="34" charset="0"/>
              </a:rPr>
              <a:t>Жарықты шашыратуға үлкен қабілеттілігінің арқасында, аэрозольдер түтін бүркеу жасауда кеңінен қолданылады. Барлық түтіндердің үшінде жарықты шашырату мен шағылдыру қабілетін ең жақсы көрсететін Р</a:t>
            </a:r>
            <a:r>
              <a:rPr lang="kk-KZ" sz="2200" baseline="-25000" dirty="0">
                <a:latin typeface="Arial" panose="020B0604020202020204" pitchFamily="34" charset="0"/>
                <a:ea typeface="Times New Roman" panose="02020603050405020304" pitchFamily="18" charset="0"/>
                <a:cs typeface="Arial" panose="020B0604020202020204" pitchFamily="34" charset="0"/>
              </a:rPr>
              <a:t>2</a:t>
            </a:r>
            <a:r>
              <a:rPr lang="kk-KZ" sz="2200" dirty="0">
                <a:latin typeface="Arial" panose="020B0604020202020204" pitchFamily="34" charset="0"/>
                <a:ea typeface="Times New Roman" panose="02020603050405020304" pitchFamily="18" charset="0"/>
                <a:cs typeface="Arial" panose="020B0604020202020204" pitchFamily="34" charset="0"/>
              </a:rPr>
              <a:t>О</a:t>
            </a:r>
            <a:r>
              <a:rPr lang="kk-KZ" sz="2200" baseline="-25000" dirty="0">
                <a:latin typeface="Arial" panose="020B0604020202020204" pitchFamily="34" charset="0"/>
                <a:ea typeface="Times New Roman" panose="02020603050405020304" pitchFamily="18" charset="0"/>
                <a:cs typeface="Arial" panose="020B0604020202020204" pitchFamily="34" charset="0"/>
              </a:rPr>
              <a:t>5</a:t>
            </a:r>
            <a:r>
              <a:rPr lang="kk-KZ" sz="2200" dirty="0">
                <a:latin typeface="Arial" panose="020B0604020202020204" pitchFamily="34" charset="0"/>
                <a:ea typeface="Times New Roman" panose="02020603050405020304" pitchFamily="18" charset="0"/>
                <a:cs typeface="Arial" panose="020B0604020202020204" pitchFamily="34" charset="0"/>
              </a:rPr>
              <a:t> түтіні – оның жасырын қабілеті әдетте бірлік ретінде алынады. </a:t>
            </a:r>
            <a:endParaRPr lang="ru-RU" sz="22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 xmlns:p14="http://schemas.microsoft.com/office/powerpoint/2010/main" val="42317850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27584" y="476672"/>
            <a:ext cx="7632848" cy="5899244"/>
          </a:xfrm>
          <a:prstGeom prst="rect">
            <a:avLst/>
          </a:prstGeom>
        </p:spPr>
        <p:txBody>
          <a:bodyPr wrap="square">
            <a:spAutoFit/>
          </a:bodyPr>
          <a:lstStyle/>
          <a:p>
            <a:pPr indent="359410" algn="just">
              <a:lnSpc>
                <a:spcPct val="115000"/>
              </a:lnSpc>
              <a:spcAft>
                <a:spcPts val="0"/>
              </a:spcAft>
            </a:pPr>
            <a:r>
              <a:rPr lang="kk-KZ" sz="2200" dirty="0">
                <a:latin typeface="Arial" panose="020B0604020202020204" pitchFamily="34" charset="0"/>
                <a:ea typeface="Times New Roman" panose="02020603050405020304" pitchFamily="18" charset="0"/>
                <a:cs typeface="Arial" panose="020B0604020202020204" pitchFamily="34" charset="0"/>
              </a:rPr>
              <a:t>Зерттеу үшін қиын алынатын аэрозольдердің концентрациясын, мысалы судың будағы концентрациясы радиолокаторлардың көмегімен анықтауға болады. «Байқап көретін» кеңістік бағытталған радио сәуле, белгілі бір уақыт аралықтарында сәуле көзімен импульстер түрінде жіберіледі және осциллограф экранында тіркеледі. Осциллограф көмегімен, нысанның (бұлттың) шашырауының нәтижесінде кері қайтатын сәулелену де тіркеледі. Радиодабылды беру сәтімен шашыраған сәулені қабылдағанға дейінгі өткен уақыт интервалы бойыншанысанға дейінгі қашықтықты анықтауға болады, ал шағылған сәуленің интенсивтілігі бойынша дисперсті фазаның нысандағы концентрациялары туралы айтуға болады. </a:t>
            </a:r>
            <a:endParaRPr lang="ru-RU" sz="22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 xmlns:p14="http://schemas.microsoft.com/office/powerpoint/2010/main" val="15858093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179512" y="548680"/>
            <a:ext cx="8784976" cy="5539978"/>
          </a:xfrm>
          <a:prstGeom prst="rect">
            <a:avLst/>
          </a:prstGeom>
        </p:spPr>
        <p:txBody>
          <a:bodyPr wrap="square">
            <a:spAutoFit/>
          </a:bodyPr>
          <a:lstStyle/>
          <a:p>
            <a:pPr indent="628650" algn="just"/>
            <a:r>
              <a:rPr lang="kk-KZ" sz="2200" dirty="0">
                <a:latin typeface="Arial" panose="020B0604020202020204" pitchFamily="34" charset="0"/>
                <a:cs typeface="Arial" panose="020B0604020202020204" pitchFamily="34" charset="0"/>
              </a:rPr>
              <a:t>Ақ жарықтың әсерімен опалесценция кезінде түссіз дисперсті жүйелер көгілдір түске кезігеді. І</a:t>
            </a:r>
            <a:r>
              <a:rPr lang="kk-KZ" sz="2200" baseline="-25000" dirty="0">
                <a:latin typeface="Arial" panose="020B0604020202020204" pitchFamily="34" charset="0"/>
                <a:cs typeface="Arial" panose="020B0604020202020204" pitchFamily="34" charset="0"/>
              </a:rPr>
              <a:t>ш</a:t>
            </a:r>
            <a:r>
              <a:rPr lang="kk-KZ" sz="2200" dirty="0">
                <a:latin typeface="Arial" panose="020B0604020202020204" pitchFamily="34" charset="0"/>
                <a:cs typeface="Arial" panose="020B0604020202020204" pitchFamily="34" charset="0"/>
              </a:rPr>
              <a:t> шамасы, түсетін жарық толқынының ұзындығының төртінші дәрежесіне кері пропорционал болғандықтан, ең алдымен қысқа толқындар шашырайды. Керісінше, өтетін жарықта бұл жүйелер қызылдау түске боялады, себебі дисперсті жүйе арқылы өткен кезде спектрден шашырау нәтижесінде көк түс жайылады. </a:t>
            </a:r>
            <a:endParaRPr lang="ru-RU" sz="2200" dirty="0">
              <a:latin typeface="Arial" panose="020B0604020202020204" pitchFamily="34" charset="0"/>
              <a:cs typeface="Arial" panose="020B0604020202020204" pitchFamily="34" charset="0"/>
            </a:endParaRPr>
          </a:p>
          <a:p>
            <a:pPr indent="628650" algn="just"/>
            <a:r>
              <a:rPr lang="kk-KZ" sz="2200" dirty="0">
                <a:latin typeface="Arial" panose="020B0604020202020204" pitchFamily="34" charset="0"/>
                <a:cs typeface="Arial" panose="020B0604020202020204" pitchFamily="34" charset="0"/>
              </a:rPr>
              <a:t>Толқын ұзындығы қысқа жарықтың басым шағылуымен күннің әр уақытындағы аспанның түсі түсіндіріледі. Күндіз аспан түсінің көгілдір болу себебі, күн жарығының қысқа толқындарының жердің атмосферасымен шашырауында 1 м</a:t>
            </a:r>
            <a:r>
              <a:rPr lang="kk-KZ" sz="2200" baseline="30000" dirty="0">
                <a:latin typeface="Arial" panose="020B0604020202020204" pitchFamily="34" charset="0"/>
                <a:cs typeface="Arial" panose="020B0604020202020204" pitchFamily="34" charset="0"/>
              </a:rPr>
              <a:t>3 </a:t>
            </a:r>
            <a:r>
              <a:rPr lang="kk-KZ" sz="2200" dirty="0">
                <a:latin typeface="Arial" panose="020B0604020202020204" pitchFamily="34" charset="0"/>
                <a:cs typeface="Arial" panose="020B0604020202020204" pitchFamily="34" charset="0"/>
              </a:rPr>
              <a:t>ауамен шашыраған жарық интенсивтілігінің абсолютті мәні өте аз, бірақ ол жер атмосферасы мен газ молекуласының флуктуациясының арқасында біршама айқын көрінеді. Күннің шығуы және қызыл-сары түсі негізінен, атмосфера арқылы өтетін жарықпен түсіндіріледі</a:t>
            </a:r>
            <a:r>
              <a:rPr lang="kk-KZ" sz="2400" dirty="0"/>
              <a:t>.</a:t>
            </a:r>
            <a:endParaRPr lang="ru-RU" sz="2400" dirty="0"/>
          </a:p>
        </p:txBody>
      </p:sp>
    </p:spTree>
    <p:extLst>
      <p:ext uri="{BB962C8B-B14F-4D97-AF65-F5344CB8AC3E}">
        <p14:creationId xmlns="" xmlns:p14="http://schemas.microsoft.com/office/powerpoint/2010/main" val="17758790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95536" y="1312267"/>
            <a:ext cx="8136904" cy="3952557"/>
          </a:xfrm>
          <a:prstGeom prst="rect">
            <a:avLst/>
          </a:prstGeom>
        </p:spPr>
        <p:txBody>
          <a:bodyPr wrap="square">
            <a:spAutoFit/>
          </a:bodyPr>
          <a:lstStyle/>
          <a:p>
            <a:pPr indent="359410" algn="just">
              <a:lnSpc>
                <a:spcPct val="115000"/>
              </a:lnSpc>
              <a:spcAft>
                <a:spcPts val="0"/>
              </a:spcAft>
            </a:pPr>
            <a:r>
              <a:rPr lang="kk-KZ" sz="2200" dirty="0">
                <a:latin typeface="Arial" panose="020B0604020202020204" pitchFamily="34" charset="0"/>
                <a:ea typeface="Times New Roman" panose="02020603050405020304" pitchFamily="18" charset="0"/>
                <a:cs typeface="Arial" panose="020B0604020202020204" pitchFamily="34" charset="0"/>
              </a:rPr>
              <a:t>Жарық толқын ұзындағынан жарық шашырауының тәуелділігінің негізіне жарықты перделеу үшін көк түстің қолданылуы мен дабылдандыру үшін қызыл түстің қолданылуына сүйенеді. Көк түсті лампаларды негізінен ұшақтардан білінбей қалдыру үшін қолданады, себебі көк түсті толқындар ауаныңтбіршама қалың қабаты арқылы өткен кезде, әсіресе оның құрамында шаң мен тұманның бөлшектері болатын болса, толығымен шашырайды. Керісінше жарық шашырамай түманда байқалып тұру үшін қызыл түсті қолданады. </a:t>
            </a:r>
            <a:endParaRPr lang="ru-RU" sz="22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 xmlns:p14="http://schemas.microsoft.com/office/powerpoint/2010/main" val="1043394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51520" y="330892"/>
            <a:ext cx="8640960" cy="6504858"/>
          </a:xfrm>
          <a:prstGeom prst="rect">
            <a:avLst/>
          </a:prstGeom>
        </p:spPr>
        <p:txBody>
          <a:bodyPr wrap="square">
            <a:spAutoFit/>
          </a:bodyPr>
          <a:lstStyle/>
          <a:p>
            <a:pPr indent="357188" algn="ctr">
              <a:spcAft>
                <a:spcPts val="0"/>
              </a:spcAft>
            </a:pPr>
            <a:r>
              <a:rPr lang="kk-KZ" sz="2200" b="1" dirty="0">
                <a:latin typeface="Arial" panose="020B0604020202020204" pitchFamily="34" charset="0"/>
                <a:ea typeface="Times New Roman" panose="02020603050405020304" pitchFamily="18" charset="0"/>
                <a:cs typeface="Arial" panose="020B0604020202020204" pitchFamily="34" charset="0"/>
              </a:rPr>
              <a:t>Аэрозольдердің </a:t>
            </a:r>
            <a:r>
              <a:rPr lang="kk-KZ" sz="2200" b="1" dirty="0" smtClean="0">
                <a:latin typeface="Arial" panose="020B0604020202020204" pitchFamily="34" charset="0"/>
                <a:ea typeface="Times New Roman" panose="02020603050405020304" pitchFamily="18" charset="0"/>
                <a:cs typeface="Arial" panose="020B0604020202020204" pitchFamily="34" charset="0"/>
              </a:rPr>
              <a:t>жалпы сипаттамасы (қасиеттері):</a:t>
            </a:r>
          </a:p>
          <a:p>
            <a:pPr indent="357188" algn="ctr">
              <a:spcAft>
                <a:spcPts val="0"/>
              </a:spcAft>
            </a:pPr>
            <a:endParaRPr lang="ru-RU" sz="2200" dirty="0">
              <a:latin typeface="Arial" panose="020B0604020202020204" pitchFamily="34" charset="0"/>
              <a:ea typeface="Times New Roman" panose="02020603050405020304" pitchFamily="18" charset="0"/>
              <a:cs typeface="Arial" panose="020B0604020202020204" pitchFamily="34" charset="0"/>
            </a:endParaRPr>
          </a:p>
          <a:p>
            <a:pPr marL="342900" indent="-342900">
              <a:buFont typeface="Wingdings" panose="05000000000000000000" pitchFamily="2" charset="2"/>
              <a:buChar char="ü"/>
            </a:pPr>
            <a:r>
              <a:rPr lang="ru-RU" sz="2200" dirty="0" smtClean="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дисперсті</a:t>
            </a:r>
            <a:r>
              <a:rPr lang="ru-RU" sz="2200" dirty="0">
                <a:latin typeface="Arial" panose="020B0604020202020204" pitchFamily="34" charset="0"/>
                <a:ea typeface="Times New Roman" panose="02020603050405020304" pitchFamily="18" charset="0"/>
                <a:cs typeface="Arial" panose="020B0604020202020204" pitchFamily="34" charset="0"/>
              </a:rPr>
              <a:t> фаза </a:t>
            </a:r>
            <a:r>
              <a:rPr lang="ru-RU" sz="2200" dirty="0" err="1">
                <a:latin typeface="Arial" panose="020B0604020202020204" pitchFamily="34" charset="0"/>
                <a:ea typeface="Times New Roman" panose="02020603050405020304" pitchFamily="18" charset="0"/>
                <a:cs typeface="Arial" panose="020B0604020202020204" pitchFamily="34" charset="0"/>
              </a:rPr>
              <a:t>заттары</a:t>
            </a:r>
            <a:r>
              <a:rPr lang="ru-RU" sz="2200" dirty="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және</a:t>
            </a:r>
            <a:r>
              <a:rPr lang="ru-RU" sz="2200" dirty="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дисперсті</a:t>
            </a:r>
            <a:r>
              <a:rPr lang="ru-RU" sz="2200" dirty="0">
                <a:latin typeface="Arial" panose="020B0604020202020204" pitchFamily="34" charset="0"/>
                <a:ea typeface="Times New Roman" panose="02020603050405020304" pitchFamily="18" charset="0"/>
                <a:cs typeface="Arial" panose="020B0604020202020204" pitchFamily="34" charset="0"/>
              </a:rPr>
              <a:t> орта </a:t>
            </a:r>
            <a:r>
              <a:rPr lang="ru-RU" sz="2200" dirty="0" err="1" smtClean="0">
                <a:latin typeface="Arial" panose="020B0604020202020204" pitchFamily="34" charset="0"/>
                <a:ea typeface="Times New Roman" panose="02020603050405020304" pitchFamily="18" charset="0"/>
                <a:cs typeface="Arial" panose="020B0604020202020204" pitchFamily="34" charset="0"/>
              </a:rPr>
              <a:t>табиғатымен</a:t>
            </a:r>
            <a:r>
              <a:rPr lang="ru-RU" sz="2200" dirty="0" smtClean="0">
                <a:latin typeface="Arial" panose="020B0604020202020204" pitchFamily="34" charset="0"/>
                <a:ea typeface="Times New Roman" panose="02020603050405020304" pitchFamily="18" charset="0"/>
                <a:cs typeface="Arial" panose="020B0604020202020204" pitchFamily="34" charset="0"/>
              </a:rPr>
              <a:t>;</a:t>
            </a:r>
          </a:p>
          <a:p>
            <a:pPr marL="342900" indent="-342900">
              <a:buFont typeface="Wingdings" panose="05000000000000000000" pitchFamily="2" charset="2"/>
              <a:buChar char="ü"/>
            </a:pPr>
            <a:r>
              <a:rPr lang="ru-RU" sz="2200" dirty="0" smtClean="0">
                <a:latin typeface="Arial" panose="020B0604020202020204" pitchFamily="34" charset="0"/>
                <a:ea typeface="Times New Roman" panose="02020603050405020304" pitchFamily="18" charset="0"/>
                <a:cs typeface="Arial" panose="020B0604020202020204" pitchFamily="34" charset="0"/>
              </a:rPr>
              <a:t>аэрозоль </a:t>
            </a:r>
            <a:r>
              <a:rPr lang="ru-RU" sz="2200" dirty="0" err="1">
                <a:latin typeface="Arial" panose="020B0604020202020204" pitchFamily="34" charset="0"/>
                <a:ea typeface="Times New Roman" panose="02020603050405020304" pitchFamily="18" charset="0"/>
                <a:cs typeface="Arial" panose="020B0604020202020204" pitchFamily="34" charset="0"/>
              </a:rPr>
              <a:t>бөлшектік</a:t>
            </a:r>
            <a:r>
              <a:rPr lang="ru-RU" sz="2200" dirty="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және</a:t>
            </a:r>
            <a:r>
              <a:rPr lang="ru-RU" sz="2200" dirty="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массалық</a:t>
            </a:r>
            <a:r>
              <a:rPr lang="ru-RU" sz="2200" dirty="0">
                <a:latin typeface="Arial" panose="020B0604020202020204" pitchFamily="34" charset="0"/>
                <a:ea typeface="Times New Roman" panose="02020603050405020304" pitchFamily="18" charset="0"/>
                <a:cs typeface="Arial" panose="020B0604020202020204" pitchFamily="34" charset="0"/>
              </a:rPr>
              <a:t> </a:t>
            </a:r>
            <a:r>
              <a:rPr lang="ru-RU" sz="2200" dirty="0" err="1" smtClean="0">
                <a:latin typeface="Arial" panose="020B0604020202020204" pitchFamily="34" charset="0"/>
                <a:ea typeface="Times New Roman" panose="02020603050405020304" pitchFamily="18" charset="0"/>
                <a:cs typeface="Arial" panose="020B0604020202020204" pitchFamily="34" charset="0"/>
              </a:rPr>
              <a:t>концентрациясымен</a:t>
            </a:r>
            <a:r>
              <a:rPr lang="ru-RU" sz="2200" dirty="0" smtClean="0">
                <a:latin typeface="Arial" panose="020B0604020202020204" pitchFamily="34" charset="0"/>
                <a:ea typeface="Times New Roman" panose="02020603050405020304" pitchFamily="18" charset="0"/>
                <a:cs typeface="Arial" panose="020B0604020202020204" pitchFamily="34" charset="0"/>
              </a:rPr>
              <a:t>;</a:t>
            </a:r>
          </a:p>
          <a:p>
            <a:pPr marL="342900" indent="-342900">
              <a:buFont typeface="Wingdings" panose="05000000000000000000" pitchFamily="2" charset="2"/>
              <a:buChar char="ü"/>
            </a:pPr>
            <a:r>
              <a:rPr lang="ru-RU" sz="2200" dirty="0" smtClean="0">
                <a:latin typeface="Arial" panose="020B0604020202020204" pitchFamily="34" charset="0"/>
                <a:ea typeface="Times New Roman" panose="02020603050405020304" pitchFamily="18" charset="0"/>
                <a:cs typeface="Arial" panose="020B0604020202020204" pitchFamily="34" charset="0"/>
              </a:rPr>
              <a:t> </a:t>
            </a:r>
            <a:r>
              <a:rPr lang="ru-RU" sz="2200" dirty="0" err="1" smtClean="0">
                <a:latin typeface="Arial" panose="020B0604020202020204" pitchFamily="34" charset="0"/>
                <a:ea typeface="Times New Roman" panose="02020603050405020304" pitchFamily="18" charset="0"/>
                <a:cs typeface="Arial" panose="020B0604020202020204" pitchFamily="34" charset="0"/>
              </a:rPr>
              <a:t>бөлшектердің</a:t>
            </a:r>
            <a:r>
              <a:rPr lang="ru-RU" sz="2200" dirty="0" smtClean="0">
                <a:latin typeface="Arial" panose="020B0604020202020204" pitchFamily="34" charset="0"/>
                <a:ea typeface="Times New Roman" panose="02020603050405020304" pitchFamily="18" charset="0"/>
                <a:cs typeface="Arial" panose="020B0604020202020204" pitchFamily="34" charset="0"/>
              </a:rPr>
              <a:t> </a:t>
            </a:r>
            <a:r>
              <a:rPr lang="ru-RU" sz="2200" dirty="0" err="1" smtClean="0">
                <a:latin typeface="Arial" panose="020B0604020202020204" pitchFamily="34" charset="0"/>
                <a:ea typeface="Times New Roman" panose="02020603050405020304" pitchFamily="18" charset="0"/>
                <a:cs typeface="Arial" panose="020B0604020202020204" pitchFamily="34" charset="0"/>
              </a:rPr>
              <a:t>өлшемі</a:t>
            </a:r>
            <a:r>
              <a:rPr lang="ru-RU" sz="2200" dirty="0" smtClean="0">
                <a:latin typeface="Arial" panose="020B0604020202020204" pitchFamily="34" charset="0"/>
                <a:ea typeface="Times New Roman" panose="02020603050405020304" pitchFamily="18" charset="0"/>
                <a:cs typeface="Arial" panose="020B0604020202020204" pitchFamily="34" charset="0"/>
              </a:rPr>
              <a:t> </a:t>
            </a:r>
            <a:r>
              <a:rPr lang="ru-RU" sz="2200" dirty="0" err="1" smtClean="0">
                <a:latin typeface="Arial" panose="020B0604020202020204" pitchFamily="34" charset="0"/>
                <a:ea typeface="Times New Roman" panose="02020603050405020304" pitchFamily="18" charset="0"/>
                <a:cs typeface="Arial" panose="020B0604020202020204" pitchFamily="34" charset="0"/>
              </a:rPr>
              <a:t>және</a:t>
            </a:r>
            <a:r>
              <a:rPr lang="ru-RU" sz="2200" dirty="0" smtClean="0">
                <a:latin typeface="Arial" panose="020B0604020202020204" pitchFamily="34" charset="0"/>
                <a:ea typeface="Times New Roman" panose="02020603050405020304" pitchFamily="18" charset="0"/>
                <a:cs typeface="Arial" panose="020B0604020202020204" pitchFamily="34" charset="0"/>
              </a:rPr>
              <a:t> </a:t>
            </a:r>
            <a:r>
              <a:rPr lang="ru-RU" sz="2200" dirty="0" err="1" smtClean="0">
                <a:latin typeface="Arial" panose="020B0604020202020204" pitchFamily="34" charset="0"/>
                <a:ea typeface="Times New Roman" panose="02020603050405020304" pitchFamily="18" charset="0"/>
                <a:cs typeface="Arial" panose="020B0604020202020204" pitchFamily="34" charset="0"/>
              </a:rPr>
              <a:t>бөлшектердің</a:t>
            </a:r>
            <a:r>
              <a:rPr lang="ru-RU" sz="2200" dirty="0" smtClean="0">
                <a:latin typeface="Arial" panose="020B0604020202020204" pitchFamily="34" charset="0"/>
                <a:ea typeface="Times New Roman" panose="02020603050405020304" pitchFamily="18" charset="0"/>
                <a:cs typeface="Arial" panose="020B0604020202020204" pitchFamily="34" charset="0"/>
              </a:rPr>
              <a:t> </a:t>
            </a:r>
            <a:r>
              <a:rPr lang="ru-RU" sz="2200" dirty="0" err="1" smtClean="0">
                <a:latin typeface="Arial" panose="020B0604020202020204" pitchFamily="34" charset="0"/>
                <a:ea typeface="Times New Roman" panose="02020603050405020304" pitchFamily="18" charset="0"/>
                <a:cs typeface="Arial" panose="020B0604020202020204" pitchFamily="34" charset="0"/>
              </a:rPr>
              <a:t>өлшем</a:t>
            </a:r>
            <a:r>
              <a:rPr lang="ru-RU" sz="2200" dirty="0" smtClean="0">
                <a:latin typeface="Arial" panose="020B0604020202020204" pitchFamily="34" charset="0"/>
                <a:ea typeface="Times New Roman" panose="02020603050405020304" pitchFamily="18" charset="0"/>
                <a:cs typeface="Arial" panose="020B0604020202020204" pitchFamily="34" charset="0"/>
              </a:rPr>
              <a:t> </a:t>
            </a:r>
            <a:r>
              <a:rPr lang="ru-RU" sz="2200" dirty="0" err="1" smtClean="0">
                <a:latin typeface="Arial" panose="020B0604020202020204" pitchFamily="34" charset="0"/>
                <a:ea typeface="Times New Roman" panose="02020603050405020304" pitchFamily="18" charset="0"/>
                <a:cs typeface="Arial" panose="020B0604020202020204" pitchFamily="34" charset="0"/>
              </a:rPr>
              <a:t>бойынша</a:t>
            </a:r>
            <a:r>
              <a:rPr lang="ru-RU" sz="2200" dirty="0" smtClean="0">
                <a:latin typeface="Arial" panose="020B0604020202020204" pitchFamily="34" charset="0"/>
                <a:ea typeface="Times New Roman" panose="02020603050405020304" pitchFamily="18" charset="0"/>
                <a:cs typeface="Arial" panose="020B0604020202020204" pitchFamily="34" charset="0"/>
              </a:rPr>
              <a:t> </a:t>
            </a:r>
            <a:r>
              <a:rPr lang="ru-RU" sz="2200" dirty="0" err="1" smtClean="0">
                <a:latin typeface="Arial" panose="020B0604020202020204" pitchFamily="34" charset="0"/>
                <a:ea typeface="Times New Roman" panose="02020603050405020304" pitchFamily="18" charset="0"/>
                <a:cs typeface="Arial" panose="020B0604020202020204" pitchFamily="34" charset="0"/>
              </a:rPr>
              <a:t>таралуы</a:t>
            </a:r>
            <a:r>
              <a:rPr lang="ru-RU" sz="2200" dirty="0" smtClean="0">
                <a:latin typeface="Arial" panose="020B0604020202020204" pitchFamily="34" charset="0"/>
                <a:ea typeface="Times New Roman" panose="02020603050405020304" pitchFamily="18" charset="0"/>
                <a:cs typeface="Arial" panose="020B0604020202020204" pitchFamily="34" charset="0"/>
              </a:rPr>
              <a:t>;</a:t>
            </a:r>
          </a:p>
          <a:p>
            <a:pPr marL="342900" indent="-342900">
              <a:buFont typeface="Wingdings" panose="05000000000000000000" pitchFamily="2" charset="2"/>
              <a:buChar char="ü"/>
            </a:pPr>
            <a:r>
              <a:rPr lang="ru-RU" sz="2200" dirty="0" smtClean="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біріншілік</a:t>
            </a:r>
            <a:r>
              <a:rPr lang="ru-RU" sz="2200" dirty="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бөлшектердің</a:t>
            </a:r>
            <a:r>
              <a:rPr lang="ru-RU" sz="2200" dirty="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формасымен</a:t>
            </a:r>
            <a:r>
              <a:rPr lang="ru-RU" sz="2200" dirty="0" smtClean="0">
                <a:latin typeface="Arial" panose="020B0604020202020204" pitchFamily="34" charset="0"/>
                <a:ea typeface="Times New Roman" panose="02020603050405020304" pitchFamily="18" charset="0"/>
                <a:cs typeface="Arial" panose="020B0604020202020204" pitchFamily="34" charset="0"/>
              </a:rPr>
              <a:t>;</a:t>
            </a:r>
          </a:p>
          <a:p>
            <a:pPr marL="342900" indent="-342900">
              <a:buFont typeface="Wingdings" panose="05000000000000000000" pitchFamily="2" charset="2"/>
              <a:buChar char="ü"/>
            </a:pPr>
            <a:r>
              <a:rPr lang="ru-RU" sz="2200" dirty="0" smtClean="0">
                <a:latin typeface="Arial" panose="020B0604020202020204" pitchFamily="34" charset="0"/>
                <a:ea typeface="Times New Roman" panose="02020603050405020304" pitchFamily="18" charset="0"/>
                <a:cs typeface="Arial" panose="020B0604020202020204" pitchFamily="34" charset="0"/>
              </a:rPr>
              <a:t> </a:t>
            </a:r>
            <a:r>
              <a:rPr lang="ru-RU" sz="2200" dirty="0">
                <a:latin typeface="Arial" panose="020B0604020202020204" pitchFamily="34" charset="0"/>
                <a:ea typeface="Times New Roman" panose="02020603050405020304" pitchFamily="18" charset="0"/>
                <a:cs typeface="Arial" panose="020B0604020202020204" pitchFamily="34" charset="0"/>
              </a:rPr>
              <a:t>аэрозоль </a:t>
            </a:r>
            <a:r>
              <a:rPr lang="ru-RU" sz="2200" dirty="0" err="1">
                <a:latin typeface="Arial" panose="020B0604020202020204" pitchFamily="34" charset="0"/>
                <a:ea typeface="Times New Roman" panose="02020603050405020304" pitchFamily="18" charset="0"/>
                <a:cs typeface="Arial" panose="020B0604020202020204" pitchFamily="34" charset="0"/>
              </a:rPr>
              <a:t>құрылысымен</a:t>
            </a:r>
            <a:r>
              <a:rPr lang="ru-RU" sz="2200" dirty="0" smtClean="0">
                <a:latin typeface="Arial" panose="020B0604020202020204" pitchFamily="34" charset="0"/>
                <a:ea typeface="Times New Roman" panose="02020603050405020304" pitchFamily="18" charset="0"/>
                <a:cs typeface="Arial" panose="020B0604020202020204" pitchFamily="34" charset="0"/>
              </a:rPr>
              <a:t>;</a:t>
            </a:r>
          </a:p>
          <a:p>
            <a:pPr marL="342900" indent="-342900">
              <a:buFont typeface="Wingdings" panose="05000000000000000000" pitchFamily="2" charset="2"/>
              <a:buChar char="ü"/>
            </a:pPr>
            <a:r>
              <a:rPr lang="ru-RU" sz="2200" dirty="0" smtClean="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бөлшектер</a:t>
            </a:r>
            <a:r>
              <a:rPr lang="ru-RU" sz="2200" dirty="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зарядымен</a:t>
            </a:r>
            <a:r>
              <a:rPr lang="ru-RU" sz="2200" dirty="0">
                <a:latin typeface="Arial" panose="020B0604020202020204" pitchFamily="34" charset="0"/>
                <a:ea typeface="Times New Roman" panose="02020603050405020304" pitchFamily="18" charset="0"/>
                <a:cs typeface="Arial" panose="020B0604020202020204" pitchFamily="34" charset="0"/>
              </a:rPr>
              <a:t>.</a:t>
            </a:r>
          </a:p>
          <a:p>
            <a:pPr indent="357188" algn="just"/>
            <a:endParaRPr lang="ru-RU" sz="2200" dirty="0" smtClean="0">
              <a:latin typeface="Arial" panose="020B0604020202020204" pitchFamily="34" charset="0"/>
              <a:ea typeface="Times New Roman" panose="02020603050405020304" pitchFamily="18" charset="0"/>
              <a:cs typeface="Arial" panose="020B0604020202020204" pitchFamily="34" charset="0"/>
            </a:endParaRPr>
          </a:p>
          <a:p>
            <a:pPr indent="357188" algn="just"/>
            <a:r>
              <a:rPr lang="ru-RU" sz="2200" dirty="0" err="1" smtClean="0">
                <a:latin typeface="Arial" panose="020B0604020202020204" pitchFamily="34" charset="0"/>
                <a:ea typeface="Times New Roman" panose="02020603050405020304" pitchFamily="18" charset="0"/>
                <a:cs typeface="Arial" panose="020B0604020202020204" pitchFamily="34" charset="0"/>
              </a:rPr>
              <a:t>Аэрозольдер</a:t>
            </a:r>
            <a:r>
              <a:rPr lang="ru-RU" sz="2200" dirty="0" smtClean="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концентрациясының</a:t>
            </a:r>
            <a:r>
              <a:rPr lang="ru-RU" sz="2200" dirty="0">
                <a:latin typeface="Arial" panose="020B0604020202020204" pitchFamily="34" charset="0"/>
                <a:ea typeface="Times New Roman" panose="02020603050405020304" pitchFamily="18" charset="0"/>
                <a:cs typeface="Arial" panose="020B0604020202020204" pitchFamily="34" charset="0"/>
              </a:rPr>
              <a:t> </a:t>
            </a:r>
            <a:r>
              <a:rPr lang="ru-RU" sz="2200" dirty="0" err="1" smtClean="0">
                <a:latin typeface="Arial" panose="020B0604020202020204" pitchFamily="34" charset="0"/>
                <a:ea typeface="Times New Roman" panose="02020603050405020304" pitchFamily="18" charset="0"/>
                <a:cs typeface="Arial" panose="020B0604020202020204" pitchFamily="34" charset="0"/>
              </a:rPr>
              <a:t>сипаттамасы</a:t>
            </a:r>
            <a:r>
              <a:rPr lang="ru-RU" sz="2200" dirty="0" smtClean="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үшін</a:t>
            </a:r>
            <a:r>
              <a:rPr lang="ru-RU" sz="2200" dirty="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басқа</a:t>
            </a:r>
            <a:r>
              <a:rPr lang="ru-RU" sz="2200" dirty="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дисперсті</a:t>
            </a:r>
            <a:r>
              <a:rPr lang="ru-RU" sz="2200" dirty="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жүйелер</a:t>
            </a:r>
            <a:r>
              <a:rPr lang="ru-RU" sz="2200" dirty="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тәрізді</a:t>
            </a:r>
            <a:r>
              <a:rPr lang="ru-RU" sz="2200" dirty="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массалық</a:t>
            </a:r>
            <a:r>
              <a:rPr lang="ru-RU" sz="2200" dirty="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және</a:t>
            </a:r>
            <a:r>
              <a:rPr lang="ru-RU" sz="2200" dirty="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сандық</a:t>
            </a:r>
            <a:r>
              <a:rPr lang="ru-RU" sz="2200" dirty="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бөлшектік</a:t>
            </a:r>
            <a:r>
              <a:rPr lang="ru-RU" sz="2200" dirty="0">
                <a:latin typeface="Arial" panose="020B0604020202020204" pitchFamily="34" charset="0"/>
                <a:ea typeface="Times New Roman" panose="02020603050405020304" pitchFamily="18" charset="0"/>
                <a:cs typeface="Arial" panose="020B0604020202020204" pitchFamily="34" charset="0"/>
              </a:rPr>
              <a:t>) концентрация </a:t>
            </a:r>
            <a:r>
              <a:rPr lang="ru-RU" sz="2200" dirty="0" err="1">
                <a:latin typeface="Arial" panose="020B0604020202020204" pitchFamily="34" charset="0"/>
                <a:ea typeface="Times New Roman" panose="02020603050405020304" pitchFamily="18" charset="0"/>
                <a:cs typeface="Arial" panose="020B0604020202020204" pitchFamily="34" charset="0"/>
              </a:rPr>
              <a:t>пайдаланылады</a:t>
            </a:r>
            <a:r>
              <a:rPr lang="ru-RU" sz="2200" dirty="0">
                <a:latin typeface="Arial" panose="020B0604020202020204" pitchFamily="34" charset="0"/>
                <a:ea typeface="Times New Roman" panose="02020603050405020304" pitchFamily="18" charset="0"/>
                <a:cs typeface="Arial" panose="020B0604020202020204" pitchFamily="34" charset="0"/>
              </a:rPr>
              <a:t>.</a:t>
            </a:r>
          </a:p>
          <a:p>
            <a:pPr indent="357188"/>
            <a:endParaRPr lang="ru-RU" sz="2200" i="1" dirty="0" smtClean="0">
              <a:latin typeface="Arial" panose="020B0604020202020204" pitchFamily="34" charset="0"/>
              <a:ea typeface="Times New Roman" panose="02020603050405020304" pitchFamily="18" charset="0"/>
              <a:cs typeface="Arial" panose="020B0604020202020204" pitchFamily="34" charset="0"/>
            </a:endParaRPr>
          </a:p>
          <a:p>
            <a:pPr indent="357188"/>
            <a:r>
              <a:rPr lang="ru-RU" sz="2200" i="1" dirty="0" err="1" smtClean="0">
                <a:latin typeface="Arial" panose="020B0604020202020204" pitchFamily="34" charset="0"/>
                <a:ea typeface="Times New Roman" panose="02020603050405020304" pitchFamily="18" charset="0"/>
                <a:cs typeface="Arial" panose="020B0604020202020204" pitchFamily="34" charset="0"/>
              </a:rPr>
              <a:t>Массалық</a:t>
            </a:r>
            <a:r>
              <a:rPr lang="ru-RU" sz="2200" i="1" dirty="0" smtClean="0">
                <a:latin typeface="Arial" panose="020B0604020202020204" pitchFamily="34" charset="0"/>
                <a:ea typeface="Times New Roman" panose="02020603050405020304" pitchFamily="18" charset="0"/>
                <a:cs typeface="Arial" panose="020B0604020202020204" pitchFamily="34" charset="0"/>
              </a:rPr>
              <a:t> концентрация - </a:t>
            </a:r>
            <a:r>
              <a:rPr lang="ru-RU" sz="2200" dirty="0" smtClean="0">
                <a:latin typeface="Arial" panose="020B0604020202020204" pitchFamily="34" charset="0"/>
                <a:ea typeface="Times New Roman" panose="02020603050405020304" pitchFamily="18" charset="0"/>
                <a:cs typeface="Arial" panose="020B0604020202020204" pitchFamily="34" charset="0"/>
              </a:rPr>
              <a:t>газ </a:t>
            </a:r>
            <a:r>
              <a:rPr lang="ru-RU" sz="2200" dirty="0" err="1">
                <a:latin typeface="Arial" panose="020B0604020202020204" pitchFamily="34" charset="0"/>
                <a:ea typeface="Times New Roman" panose="02020603050405020304" pitchFamily="18" charset="0"/>
                <a:cs typeface="Arial" panose="020B0604020202020204" pitchFamily="34" charset="0"/>
              </a:rPr>
              <a:t>көлемі</a:t>
            </a:r>
            <a:r>
              <a:rPr lang="ru-RU" sz="2200" dirty="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бірлігіндегі</a:t>
            </a:r>
            <a:r>
              <a:rPr lang="ru-RU" sz="2200" dirty="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барлық</a:t>
            </a:r>
            <a:r>
              <a:rPr lang="ru-RU" sz="2200" dirty="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өлшенген</a:t>
            </a:r>
            <a:r>
              <a:rPr lang="ru-RU" sz="2200" dirty="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бөлшектер</a:t>
            </a:r>
            <a:r>
              <a:rPr lang="ru-RU" sz="2200" dirty="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массасы</a:t>
            </a:r>
            <a:r>
              <a:rPr lang="ru-RU" sz="2200" dirty="0">
                <a:latin typeface="Arial" panose="020B0604020202020204" pitchFamily="34" charset="0"/>
                <a:ea typeface="Times New Roman" panose="02020603050405020304" pitchFamily="18" charset="0"/>
                <a:cs typeface="Arial" panose="020B0604020202020204" pitchFamily="34" charset="0"/>
              </a:rPr>
              <a:t>.</a:t>
            </a:r>
          </a:p>
          <a:p>
            <a:pPr indent="357188"/>
            <a:r>
              <a:rPr lang="ru-RU" sz="2200" i="1" dirty="0" err="1">
                <a:latin typeface="Arial" panose="020B0604020202020204" pitchFamily="34" charset="0"/>
                <a:ea typeface="Times New Roman" panose="02020603050405020304" pitchFamily="18" charset="0"/>
                <a:cs typeface="Arial" panose="020B0604020202020204" pitchFamily="34" charset="0"/>
              </a:rPr>
              <a:t>Сандық</a:t>
            </a:r>
            <a:r>
              <a:rPr lang="ru-RU" sz="2200" i="1" dirty="0">
                <a:latin typeface="Arial" panose="020B0604020202020204" pitchFamily="34" charset="0"/>
                <a:ea typeface="Times New Roman" panose="02020603050405020304" pitchFamily="18" charset="0"/>
                <a:cs typeface="Arial" panose="020B0604020202020204" pitchFamily="34" charset="0"/>
              </a:rPr>
              <a:t> </a:t>
            </a:r>
            <a:r>
              <a:rPr lang="ru-RU" sz="2200" i="1" dirty="0" smtClean="0">
                <a:latin typeface="Arial" panose="020B0604020202020204" pitchFamily="34" charset="0"/>
                <a:ea typeface="Times New Roman" panose="02020603050405020304" pitchFamily="18" charset="0"/>
                <a:cs typeface="Arial" panose="020B0604020202020204" pitchFamily="34" charset="0"/>
              </a:rPr>
              <a:t>концентрация -</a:t>
            </a:r>
            <a:r>
              <a:rPr lang="ru-RU" sz="2200" dirty="0">
                <a:latin typeface="Arial" panose="020B0604020202020204" pitchFamily="34" charset="0"/>
                <a:ea typeface="Times New Roman" panose="02020603050405020304" pitchFamily="18" charset="0"/>
                <a:cs typeface="Arial" panose="020B0604020202020204" pitchFamily="34" charset="0"/>
              </a:rPr>
              <a:t> аэрозоль </a:t>
            </a:r>
            <a:r>
              <a:rPr lang="ru-RU" sz="2200" dirty="0" err="1">
                <a:latin typeface="Arial" panose="020B0604020202020204" pitchFamily="34" charset="0"/>
                <a:ea typeface="Times New Roman" panose="02020603050405020304" pitchFamily="18" charset="0"/>
                <a:cs typeface="Arial" panose="020B0604020202020204" pitchFamily="34" charset="0"/>
              </a:rPr>
              <a:t>көлемі</a:t>
            </a:r>
            <a:r>
              <a:rPr lang="ru-RU" sz="2200" dirty="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бірлігіндегі</a:t>
            </a:r>
            <a:r>
              <a:rPr lang="ru-RU" sz="2200" dirty="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бөлшектер</a:t>
            </a:r>
            <a:r>
              <a:rPr lang="ru-RU" sz="2200" dirty="0">
                <a:latin typeface="Arial" panose="020B0604020202020204" pitchFamily="34" charset="0"/>
                <a:ea typeface="Times New Roman" panose="02020603050405020304" pitchFamily="18" charset="0"/>
                <a:cs typeface="Arial" panose="020B0604020202020204" pitchFamily="34" charset="0"/>
              </a:rPr>
              <a:t> саны.</a:t>
            </a:r>
          </a:p>
          <a:p>
            <a:pPr indent="228600">
              <a:lnSpc>
                <a:spcPct val="115000"/>
              </a:lnSpc>
              <a:spcAft>
                <a:spcPts val="0"/>
              </a:spcAft>
            </a:pPr>
            <a:r>
              <a:rPr lang="ru-RU" dirty="0">
                <a:latin typeface="Times New Roman" panose="02020603050405020304" pitchFamily="18" charset="0"/>
                <a:ea typeface="Times New Roman" panose="02020603050405020304" pitchFamily="18" charset="0"/>
                <a:cs typeface="Times New Roman" panose="02020603050405020304" pitchFamily="18" charset="0"/>
              </a:rPr>
              <a:t> </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22403428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363563" y="332656"/>
            <a:ext cx="8748464" cy="1260345"/>
          </a:xfrm>
          <a:prstGeom prst="rect">
            <a:avLst/>
          </a:prstGeom>
        </p:spPr>
        <p:txBody>
          <a:bodyPr wrap="square">
            <a:spAutoFit/>
          </a:bodyPr>
          <a:lstStyle/>
          <a:p>
            <a:pPr indent="360680" algn="ctr">
              <a:lnSpc>
                <a:spcPct val="115000"/>
              </a:lnSpc>
              <a:spcAft>
                <a:spcPts val="0"/>
              </a:spcAft>
            </a:pPr>
            <a:r>
              <a:rPr lang="kk-KZ" sz="2200" b="1" dirty="0">
                <a:latin typeface="Times New Roman" panose="02020603050405020304" pitchFamily="18" charset="0"/>
                <a:ea typeface="Times New Roman" panose="02020603050405020304" pitchFamily="18" charset="0"/>
                <a:cs typeface="Times New Roman" panose="02020603050405020304" pitchFamily="18" charset="0"/>
              </a:rPr>
              <a:t>Аэрозольдерді алу әдістері </a:t>
            </a:r>
            <a:endParaRPr lang="ru-RU" sz="2200" dirty="0">
              <a:latin typeface="Calibri" panose="020F0502020204030204" pitchFamily="34" charset="0"/>
              <a:ea typeface="Times New Roman" panose="02020603050405020304" pitchFamily="18" charset="0"/>
              <a:cs typeface="Times New Roman" panose="02020603050405020304" pitchFamily="18" charset="0"/>
            </a:endParaRPr>
          </a:p>
          <a:p>
            <a:pPr indent="359410" algn="just">
              <a:lnSpc>
                <a:spcPct val="115000"/>
              </a:lnSpc>
              <a:spcAft>
                <a:spcPts val="0"/>
              </a:spcAft>
            </a:pPr>
            <a:r>
              <a:rPr lang="kk-KZ" sz="2200" dirty="0">
                <a:latin typeface="Times New Roman" panose="02020603050405020304" pitchFamily="18" charset="0"/>
                <a:ea typeface="Times New Roman" panose="02020603050405020304" pitchFamily="18" charset="0"/>
                <a:cs typeface="Times New Roman" panose="02020603050405020304" pitchFamily="18" charset="0"/>
              </a:rPr>
              <a:t>Аэрозольдерді алу әдістері әдеттегі дисперсті жүйлердегідей екіге бөлеінеді: </a:t>
            </a:r>
            <a:r>
              <a:rPr lang="kk-KZ" sz="22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диспергациялық және конденсациялық. </a:t>
            </a:r>
            <a:endParaRPr lang="kk-KZ" sz="2200"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5" name="Прямоугольник 4"/>
          <p:cNvSpPr/>
          <p:nvPr/>
        </p:nvSpPr>
        <p:spPr>
          <a:xfrm>
            <a:off x="363562" y="2204864"/>
            <a:ext cx="8600925" cy="3139321"/>
          </a:xfrm>
          <a:prstGeom prst="rect">
            <a:avLst/>
          </a:prstGeom>
        </p:spPr>
        <p:txBody>
          <a:bodyPr wrap="square">
            <a:spAutoFit/>
          </a:bodyPr>
          <a:lstStyle/>
          <a:p>
            <a:pPr indent="357188" algn="just">
              <a:spcAft>
                <a:spcPts val="0"/>
              </a:spcAft>
            </a:pPr>
            <a:r>
              <a:rPr lang="ru-RU" sz="2200" b="1" dirty="0" err="1" smtClean="0">
                <a:solidFill>
                  <a:srgbClr val="343434"/>
                </a:solidFill>
                <a:latin typeface="Arial" panose="020B0604020202020204" pitchFamily="34" charset="0"/>
                <a:ea typeface="Times New Roman" panose="02020603050405020304" pitchFamily="18" charset="0"/>
                <a:cs typeface="Arial" panose="020B0604020202020204" pitchFamily="34" charset="0"/>
              </a:rPr>
              <a:t>Диспергациялық</a:t>
            </a:r>
            <a:r>
              <a:rPr lang="ru-RU" sz="2200" b="1" dirty="0" smtClean="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b="1" dirty="0" err="1" smtClean="0">
                <a:solidFill>
                  <a:srgbClr val="343434"/>
                </a:solidFill>
                <a:latin typeface="Arial" panose="020B0604020202020204" pitchFamily="34" charset="0"/>
                <a:ea typeface="Times New Roman" panose="02020603050405020304" pitchFamily="18" charset="0"/>
                <a:cs typeface="Arial" panose="020B0604020202020204" pitchFamily="34" charset="0"/>
              </a:rPr>
              <a:t>әдістер</a:t>
            </a:r>
            <a:r>
              <a:rPr lang="ru-RU" sz="2200" b="1" dirty="0" smtClean="0">
                <a:solidFill>
                  <a:srgbClr val="343434"/>
                </a:solidFill>
                <a:latin typeface="Arial" panose="020B0604020202020204" pitchFamily="34" charset="0"/>
                <a:ea typeface="Times New Roman" panose="02020603050405020304" pitchFamily="18" charset="0"/>
                <a:cs typeface="Arial" panose="020B0604020202020204" pitchFamily="34" charset="0"/>
              </a:rPr>
              <a:t>:</a:t>
            </a:r>
            <a:endParaRPr lang="ru-RU" sz="2200" dirty="0">
              <a:latin typeface="Arial" panose="020B0604020202020204" pitchFamily="34" charset="0"/>
              <a:ea typeface="Times New Roman" panose="02020603050405020304" pitchFamily="18" charset="0"/>
              <a:cs typeface="Arial" panose="020B0604020202020204" pitchFamily="34" charset="0"/>
            </a:endParaRPr>
          </a:p>
          <a:p>
            <a:pPr indent="357188" algn="just"/>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Диспергационды</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аэрозольдер</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газды</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ортада</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қатты</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және</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сұйық</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денелердің</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ұсақталуы</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smtClean="0">
                <a:solidFill>
                  <a:srgbClr val="343434"/>
                </a:solidFill>
                <a:latin typeface="Arial" panose="020B0604020202020204" pitchFamily="34" charset="0"/>
                <a:ea typeface="Times New Roman" panose="02020603050405020304" pitchFamily="18" charset="0"/>
                <a:cs typeface="Arial" panose="020B0604020202020204" pitchFamily="34" charset="0"/>
              </a:rPr>
              <a:t>(</a:t>
            </a:r>
            <a:r>
              <a:rPr lang="ru-RU" sz="2200" dirty="0" err="1" smtClean="0">
                <a:solidFill>
                  <a:srgbClr val="343434"/>
                </a:solidFill>
                <a:latin typeface="Arial" panose="020B0604020202020204" pitchFamily="34" charset="0"/>
                <a:ea typeface="Times New Roman" panose="02020603050405020304" pitchFamily="18" charset="0"/>
                <a:cs typeface="Arial" panose="020B0604020202020204" pitchFamily="34" charset="0"/>
              </a:rPr>
              <a:t>ұнтақталуы</a:t>
            </a:r>
            <a:r>
              <a:rPr lang="ru-RU" sz="2200" dirty="0" smtClean="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нәтижесінде</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пайда</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болады</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a:t>
            </a:r>
            <a:endParaRPr lang="ru-RU" sz="2200" dirty="0">
              <a:latin typeface="Arial" panose="020B0604020202020204" pitchFamily="34" charset="0"/>
              <a:ea typeface="Times New Roman" panose="02020603050405020304" pitchFamily="18" charset="0"/>
              <a:cs typeface="Arial" panose="020B0604020202020204" pitchFamily="34" charset="0"/>
            </a:endParaRPr>
          </a:p>
          <a:p>
            <a:pPr indent="357188" algn="just"/>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Қатты</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денелердің</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тозаңдатылуы</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екі</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сатыда</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жүреді</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ұнтақтау</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кейін</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тозаңдату</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Заттың</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аэрозоль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күйіне</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өтуі</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аэрозольді</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қолданған</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сәтте</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жүзеге</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асуы</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керек</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өйткені</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басқа</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дисперсті</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жүйелер</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эмульциялар</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суспензиялармен</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салыстырғанда</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аэрозольдерді</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алдын</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 ала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дайныдап</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қоюға</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болмайды</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endParaRPr lang="ru-RU" sz="22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 xmlns:p14="http://schemas.microsoft.com/office/powerpoint/2010/main" val="21490177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23528" y="1628800"/>
            <a:ext cx="8352928" cy="4375044"/>
          </a:xfrm>
          <a:prstGeom prst="rect">
            <a:avLst/>
          </a:prstGeom>
        </p:spPr>
        <p:txBody>
          <a:bodyPr wrap="square">
            <a:spAutoFit/>
          </a:bodyPr>
          <a:lstStyle/>
          <a:p>
            <a:pPr lvl="0" indent="628650" algn="just">
              <a:lnSpc>
                <a:spcPct val="115000"/>
              </a:lnSpc>
              <a:spcAft>
                <a:spcPts val="0"/>
              </a:spcAft>
              <a:buFont typeface="Wingdings" panose="05000000000000000000" pitchFamily="2" charset="2"/>
              <a:buChar char="Ø"/>
            </a:pPr>
            <a:r>
              <a:rPr lang="kk-KZ" sz="2200" i="1" dirty="0" smtClean="0">
                <a:latin typeface="Arial" panose="020B0604020202020204" pitchFamily="34" charset="0"/>
                <a:ea typeface="Times New Roman" panose="02020603050405020304" pitchFamily="18" charset="0"/>
                <a:cs typeface="Arial" panose="020B0604020202020204" pitchFamily="34" charset="0"/>
              </a:rPr>
              <a:t>Қысылған </a:t>
            </a:r>
            <a:r>
              <a:rPr lang="kk-KZ" sz="2200" i="1" dirty="0">
                <a:latin typeface="Arial" panose="020B0604020202020204" pitchFamily="34" charset="0"/>
                <a:ea typeface="Times New Roman" panose="02020603050405020304" pitchFamily="18" charset="0"/>
                <a:cs typeface="Arial" panose="020B0604020202020204" pitchFamily="34" charset="0"/>
              </a:rPr>
              <a:t>ауамен ерітіндіні шашырату</a:t>
            </a:r>
            <a:r>
              <a:rPr lang="kk-KZ" sz="2200" dirty="0">
                <a:latin typeface="Arial" panose="020B0604020202020204" pitchFamily="34" charset="0"/>
                <a:ea typeface="Times New Roman" panose="02020603050405020304" pitchFamily="18" charset="0"/>
                <a:cs typeface="Arial" panose="020B0604020202020204" pitchFamily="34" charset="0"/>
              </a:rPr>
              <a:t>. Бұл көне әдістердің бірі. Мұны жүзеге асыру үшін әртүрлі түзілімге ие пульверизаторларды қолданады. </a:t>
            </a:r>
            <a:endParaRPr lang="kk-KZ" sz="2200" dirty="0" smtClean="0">
              <a:latin typeface="Arial" panose="020B0604020202020204" pitchFamily="34" charset="0"/>
              <a:ea typeface="Times New Roman" panose="02020603050405020304" pitchFamily="18" charset="0"/>
              <a:cs typeface="Arial" panose="020B0604020202020204" pitchFamily="34" charset="0"/>
            </a:endParaRPr>
          </a:p>
          <a:p>
            <a:pPr lvl="0" algn="just">
              <a:lnSpc>
                <a:spcPct val="115000"/>
              </a:lnSpc>
              <a:spcAft>
                <a:spcPts val="0"/>
              </a:spcAft>
            </a:pPr>
            <a:endParaRPr lang="ru-RU" sz="2200" dirty="0" smtClean="0">
              <a:latin typeface="Arial" panose="020B0604020202020204" pitchFamily="34" charset="0"/>
              <a:ea typeface="Times New Roman" panose="02020603050405020304" pitchFamily="18" charset="0"/>
              <a:cs typeface="Arial" panose="020B0604020202020204" pitchFamily="34" charset="0"/>
            </a:endParaRPr>
          </a:p>
          <a:p>
            <a:pPr lvl="0" indent="628650" algn="just">
              <a:lnSpc>
                <a:spcPct val="115000"/>
              </a:lnSpc>
              <a:spcAft>
                <a:spcPts val="0"/>
              </a:spcAft>
              <a:buFont typeface="Wingdings" panose="05000000000000000000" pitchFamily="2" charset="2"/>
              <a:buChar char="Ø"/>
            </a:pPr>
            <a:r>
              <a:rPr lang="kk-KZ" sz="2200" i="1" dirty="0" smtClean="0">
                <a:latin typeface="Arial" panose="020B0604020202020204" pitchFamily="34" charset="0"/>
                <a:ea typeface="Times New Roman" panose="02020603050405020304" pitchFamily="18" charset="0"/>
                <a:cs typeface="Arial" panose="020B0604020202020204" pitchFamily="34" charset="0"/>
              </a:rPr>
              <a:t>Электр </a:t>
            </a:r>
            <a:r>
              <a:rPr lang="kk-KZ" sz="2200" i="1" dirty="0">
                <a:latin typeface="Arial" panose="020B0604020202020204" pitchFamily="34" charset="0"/>
                <a:ea typeface="Times New Roman" panose="02020603050405020304" pitchFamily="18" charset="0"/>
                <a:cs typeface="Arial" panose="020B0604020202020204" pitchFamily="34" charset="0"/>
              </a:rPr>
              <a:t>өрісінде шашырату</a:t>
            </a:r>
            <a:r>
              <a:rPr lang="kk-KZ" sz="2200" dirty="0">
                <a:latin typeface="Arial" panose="020B0604020202020204" pitchFamily="34" charset="0"/>
                <a:ea typeface="Times New Roman" panose="02020603050405020304" pitchFamily="18" charset="0"/>
                <a:cs typeface="Arial" panose="020B0604020202020204" pitchFamily="34" charset="0"/>
              </a:rPr>
              <a:t>. Бұл  әдіс бойынша аэрозольдерді, пульверизатордан затты шашырату арқылы алады, пульверизатор болса электр кернеуі көзінің полюстерінің бірімен қосылған. Алынатын аэрозольдер біршама тұрақты, қазіргі уақытта осы әдіспен дәрілік заттардың аэрозольдерін алудың өндірістік аппараттары шығарылуда</a:t>
            </a:r>
            <a:r>
              <a:rPr lang="kk-KZ" sz="2200" dirty="0" smtClean="0">
                <a:latin typeface="Arial" panose="020B0604020202020204" pitchFamily="34" charset="0"/>
                <a:ea typeface="Times New Roman" panose="02020603050405020304" pitchFamily="18" charset="0"/>
                <a:cs typeface="Arial" panose="020B0604020202020204" pitchFamily="34" charset="0"/>
              </a:rPr>
              <a:t>.</a:t>
            </a:r>
            <a:endParaRPr lang="ru-RU" sz="2200" dirty="0">
              <a:latin typeface="Arial" panose="020B0604020202020204" pitchFamily="34" charset="0"/>
              <a:ea typeface="Times New Roman" panose="02020603050405020304" pitchFamily="18" charset="0"/>
              <a:cs typeface="Arial" panose="020B0604020202020204" pitchFamily="34" charset="0"/>
            </a:endParaRPr>
          </a:p>
        </p:txBody>
      </p:sp>
      <p:sp>
        <p:nvSpPr>
          <p:cNvPr id="5" name="Прямоугольник 4"/>
          <p:cNvSpPr/>
          <p:nvPr/>
        </p:nvSpPr>
        <p:spPr>
          <a:xfrm>
            <a:off x="467544" y="620688"/>
            <a:ext cx="7272808" cy="457048"/>
          </a:xfrm>
          <a:prstGeom prst="rect">
            <a:avLst/>
          </a:prstGeom>
        </p:spPr>
        <p:txBody>
          <a:bodyPr wrap="square">
            <a:spAutoFit/>
          </a:bodyPr>
          <a:lstStyle/>
          <a:p>
            <a:pPr indent="359410" algn="just">
              <a:lnSpc>
                <a:spcPct val="115000"/>
              </a:lnSpc>
              <a:spcAft>
                <a:spcPts val="0"/>
              </a:spcAft>
            </a:pPr>
            <a:r>
              <a:rPr lang="kk-KZ" sz="2200" dirty="0">
                <a:latin typeface="Arial" panose="020B0604020202020204" pitchFamily="34" charset="0"/>
                <a:ea typeface="Times New Roman" panose="02020603050405020304" pitchFamily="18" charset="0"/>
                <a:cs typeface="Arial" panose="020B0604020202020204" pitchFamily="34" charset="0"/>
              </a:rPr>
              <a:t>Жиірек пайдаланатын диспергациялық </a:t>
            </a:r>
            <a:r>
              <a:rPr lang="kk-KZ" sz="2200" dirty="0" smtClean="0">
                <a:latin typeface="Arial" panose="020B0604020202020204" pitchFamily="34" charset="0"/>
                <a:ea typeface="Times New Roman" panose="02020603050405020304" pitchFamily="18" charset="0"/>
                <a:cs typeface="Arial" panose="020B0604020202020204" pitchFamily="34" charset="0"/>
              </a:rPr>
              <a:t>әдістер:</a:t>
            </a:r>
            <a:endParaRPr lang="ru-RU" sz="22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 xmlns:p14="http://schemas.microsoft.com/office/powerpoint/2010/main" val="19962705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467544" y="1471541"/>
            <a:ext cx="8208912" cy="3596369"/>
          </a:xfrm>
          <a:prstGeom prst="rect">
            <a:avLst/>
          </a:prstGeom>
        </p:spPr>
        <p:txBody>
          <a:bodyPr wrap="square">
            <a:spAutoFit/>
          </a:bodyPr>
          <a:lstStyle/>
          <a:p>
            <a:pPr marL="342900" lvl="0" indent="-342900" algn="just">
              <a:lnSpc>
                <a:spcPct val="115000"/>
              </a:lnSpc>
              <a:spcAft>
                <a:spcPts val="0"/>
              </a:spcAft>
              <a:buFont typeface="Wingdings" panose="05000000000000000000" pitchFamily="2" charset="2"/>
              <a:buChar char="Ø"/>
            </a:pPr>
            <a:r>
              <a:rPr lang="kk-KZ" sz="2200" i="1" dirty="0" smtClean="0">
                <a:latin typeface="Arial" panose="020B0604020202020204" pitchFamily="34" charset="0"/>
                <a:ea typeface="Times New Roman" panose="02020603050405020304" pitchFamily="18" charset="0"/>
                <a:cs typeface="Arial" panose="020B0604020202020204" pitchFamily="34" charset="0"/>
              </a:rPr>
              <a:t>Ультрадыбыстардың </a:t>
            </a:r>
            <a:r>
              <a:rPr lang="kk-KZ" sz="2200" i="1" dirty="0">
                <a:latin typeface="Arial" panose="020B0604020202020204" pitchFamily="34" charset="0"/>
                <a:ea typeface="Times New Roman" panose="02020603050405020304" pitchFamily="18" charset="0"/>
                <a:cs typeface="Arial" panose="020B0604020202020204" pitchFamily="34" charset="0"/>
              </a:rPr>
              <a:t>көмегімен шашырату</a:t>
            </a:r>
            <a:r>
              <a:rPr lang="kk-KZ" sz="2200" dirty="0">
                <a:latin typeface="Arial" panose="020B0604020202020204" pitchFamily="34" charset="0"/>
                <a:ea typeface="Times New Roman" panose="02020603050405020304" pitchFamily="18" charset="0"/>
                <a:cs typeface="Arial" panose="020B0604020202020204" pitchFamily="34" charset="0"/>
              </a:rPr>
              <a:t>. Бұл әдіс жоғары концентрациялы дисперсті фазасы бар аэрозольдерді алуға мүмкіндік береді. Оны антибиотиктердің сулы ерітінділерінің аэрозольдерін алу үшін </a:t>
            </a:r>
            <a:r>
              <a:rPr lang="kk-KZ" sz="2200" dirty="0" smtClean="0">
                <a:latin typeface="Arial" panose="020B0604020202020204" pitchFamily="34" charset="0"/>
                <a:ea typeface="Times New Roman" panose="02020603050405020304" pitchFamily="18" charset="0"/>
                <a:cs typeface="Arial" panose="020B0604020202020204" pitchFamily="34" charset="0"/>
              </a:rPr>
              <a:t>қолданады.</a:t>
            </a:r>
          </a:p>
          <a:p>
            <a:pPr lvl="0" algn="just">
              <a:lnSpc>
                <a:spcPct val="115000"/>
              </a:lnSpc>
              <a:spcAft>
                <a:spcPts val="0"/>
              </a:spcAft>
            </a:pPr>
            <a:endParaRPr lang="ru-RU" sz="2200" dirty="0" smtClean="0">
              <a:latin typeface="Arial" panose="020B0604020202020204" pitchFamily="34" charset="0"/>
              <a:ea typeface="Times New Roman" panose="02020603050405020304" pitchFamily="18" charset="0"/>
              <a:cs typeface="Arial" panose="020B0604020202020204" pitchFamily="34" charset="0"/>
            </a:endParaRPr>
          </a:p>
          <a:p>
            <a:pPr marL="342900" lvl="0" indent="-342900" algn="just">
              <a:lnSpc>
                <a:spcPct val="115000"/>
              </a:lnSpc>
              <a:spcAft>
                <a:spcPts val="0"/>
              </a:spcAft>
              <a:buFont typeface="Wingdings" panose="05000000000000000000" pitchFamily="2" charset="2"/>
              <a:buChar char="Ø"/>
            </a:pPr>
            <a:r>
              <a:rPr lang="kk-KZ" sz="2200" i="1" dirty="0" smtClean="0">
                <a:latin typeface="Arial" panose="020B0604020202020204" pitchFamily="34" charset="0"/>
                <a:ea typeface="Times New Roman" panose="02020603050405020304" pitchFamily="18" charset="0"/>
                <a:cs typeface="Arial" panose="020B0604020202020204" pitchFamily="34" charset="0"/>
              </a:rPr>
              <a:t>Ультрацентрифуга </a:t>
            </a:r>
            <a:r>
              <a:rPr lang="kk-KZ" sz="2200" i="1" dirty="0">
                <a:latin typeface="Arial" panose="020B0604020202020204" pitchFamily="34" charset="0"/>
                <a:ea typeface="Times New Roman" panose="02020603050405020304" pitchFamily="18" charset="0"/>
                <a:cs typeface="Arial" panose="020B0604020202020204" pitchFamily="34" charset="0"/>
              </a:rPr>
              <a:t>арқылы сұйықтықты шашырату</a:t>
            </a:r>
            <a:r>
              <a:rPr lang="kk-KZ" sz="2200" dirty="0">
                <a:latin typeface="Arial" panose="020B0604020202020204" pitchFamily="34" charset="0"/>
                <a:ea typeface="Times New Roman" panose="02020603050405020304" pitchFamily="18" charset="0"/>
                <a:cs typeface="Arial" panose="020B0604020202020204" pitchFamily="34" charset="0"/>
              </a:rPr>
              <a:t>. Мұндай әдіс арқылы айтарлықтай көлемде әртүрлі сулы ерітінділердің аэрозольдерін алуға болады.</a:t>
            </a:r>
            <a:endParaRPr lang="ru-RU" sz="2200" dirty="0">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 xmlns:p14="http://schemas.microsoft.com/office/powerpoint/2010/main" val="5623039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27584" y="1196752"/>
            <a:ext cx="7776864" cy="3571747"/>
          </a:xfrm>
          <a:prstGeom prst="rect">
            <a:avLst/>
          </a:prstGeom>
        </p:spPr>
        <p:txBody>
          <a:bodyPr wrap="square">
            <a:spAutoFit/>
          </a:bodyPr>
          <a:lstStyle/>
          <a:p>
            <a:pPr indent="359410" algn="just">
              <a:lnSpc>
                <a:spcPct val="115000"/>
              </a:lnSpc>
              <a:spcAft>
                <a:spcPts val="0"/>
              </a:spcAft>
            </a:pPr>
            <a:r>
              <a:rPr lang="kk-KZ" sz="2200" dirty="0">
                <a:latin typeface="Times New Roman" panose="02020603050405020304" pitchFamily="18" charset="0"/>
                <a:ea typeface="Times New Roman" panose="02020603050405020304" pitchFamily="18" charset="0"/>
                <a:cs typeface="Times New Roman" panose="02020603050405020304" pitchFamily="18" charset="0"/>
              </a:rPr>
              <a:t>Диспергациялық әдістер көптеген маңызды материалдар мен препараттарды алу мен қолданудың негізінде </a:t>
            </a:r>
            <a:r>
              <a:rPr lang="kk-KZ" sz="2200" dirty="0" smtClean="0">
                <a:latin typeface="Times New Roman" panose="02020603050405020304" pitchFamily="18" charset="0"/>
                <a:ea typeface="Times New Roman" panose="02020603050405020304" pitchFamily="18" charset="0"/>
                <a:cs typeface="Times New Roman" panose="02020603050405020304" pitchFamily="18" charset="0"/>
              </a:rPr>
              <a:t>жатыр. Мысалы </a:t>
            </a:r>
            <a:r>
              <a:rPr lang="kk-KZ" sz="2200" dirty="0">
                <a:latin typeface="Times New Roman" panose="02020603050405020304" pitchFamily="18" charset="0"/>
                <a:ea typeface="Times New Roman" panose="02020603050405020304" pitchFamily="18" charset="0"/>
                <a:cs typeface="Times New Roman" panose="02020603050405020304" pitchFamily="18" charset="0"/>
              </a:rPr>
              <a:t>қатты материалдарды уату арқылы ұнтақтарды алу, сұйық отынның форсункаларымен шашырату (жану үрдісін ынталандыру үшін), өсімдіктерді зиянкестерден қорғау үшін улы химикаттармен шашырату, қорғаушы жабындарды жүргізу кезінде лактар мен бояуларды шашырату. Табиғатта аэрозольдердің (туындауымен) диспергация арқылы туындайтын шаңның түзілуі байланысты.</a:t>
            </a:r>
            <a:endParaRPr lang="ru-RU" sz="22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35229377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95536" y="692696"/>
            <a:ext cx="8568952" cy="3477875"/>
          </a:xfrm>
          <a:prstGeom prst="rect">
            <a:avLst/>
          </a:prstGeom>
        </p:spPr>
        <p:txBody>
          <a:bodyPr wrap="square">
            <a:spAutoFit/>
          </a:bodyPr>
          <a:lstStyle/>
          <a:p>
            <a:pPr algn="just">
              <a:spcAft>
                <a:spcPts val="0"/>
              </a:spcAft>
            </a:pPr>
            <a:r>
              <a:rPr lang="ru-RU" sz="2200" b="1" dirty="0" err="1">
                <a:latin typeface="Arial" panose="020B0604020202020204" pitchFamily="34" charset="0"/>
                <a:ea typeface="Times New Roman" panose="02020603050405020304" pitchFamily="18" charset="0"/>
                <a:cs typeface="Arial" panose="020B0604020202020204" pitchFamily="34" charset="0"/>
              </a:rPr>
              <a:t>Конденсациялық</a:t>
            </a:r>
            <a:r>
              <a:rPr lang="ru-RU" sz="2200" b="1" dirty="0">
                <a:latin typeface="Arial" panose="020B0604020202020204" pitchFamily="34" charset="0"/>
                <a:ea typeface="Times New Roman" panose="02020603050405020304" pitchFamily="18" charset="0"/>
                <a:cs typeface="Arial" panose="020B0604020202020204" pitchFamily="34" charset="0"/>
              </a:rPr>
              <a:t> </a:t>
            </a:r>
            <a:r>
              <a:rPr lang="ru-RU" sz="2200" b="1" dirty="0" err="1" smtClean="0">
                <a:latin typeface="Arial" panose="020B0604020202020204" pitchFamily="34" charset="0"/>
                <a:ea typeface="Times New Roman" panose="02020603050405020304" pitchFamily="18" charset="0"/>
                <a:cs typeface="Arial" panose="020B0604020202020204" pitchFamily="34" charset="0"/>
              </a:rPr>
              <a:t>әдістер</a:t>
            </a:r>
            <a:endParaRPr lang="ru-RU" sz="2200" b="1" dirty="0" smtClean="0">
              <a:latin typeface="Arial" panose="020B0604020202020204" pitchFamily="34" charset="0"/>
              <a:ea typeface="Times New Roman" panose="02020603050405020304" pitchFamily="18" charset="0"/>
              <a:cs typeface="Arial" panose="020B0604020202020204" pitchFamily="34" charset="0"/>
            </a:endParaRPr>
          </a:p>
          <a:p>
            <a:pPr algn="just">
              <a:spcAft>
                <a:spcPts val="0"/>
              </a:spcAft>
            </a:pPr>
            <a:endParaRPr lang="ru-RU" sz="2200" dirty="0">
              <a:latin typeface="Arial" panose="020B0604020202020204" pitchFamily="34" charset="0"/>
              <a:ea typeface="Times New Roman" panose="02020603050405020304" pitchFamily="18" charset="0"/>
              <a:cs typeface="Arial" panose="020B0604020202020204" pitchFamily="34" charset="0"/>
            </a:endParaRPr>
          </a:p>
          <a:p>
            <a:pPr indent="714375" algn="just"/>
            <a:r>
              <a:rPr lang="ru-RU" sz="2200" dirty="0" err="1">
                <a:latin typeface="Arial" panose="020B0604020202020204" pitchFamily="34" charset="0"/>
                <a:ea typeface="Times New Roman" panose="02020603050405020304" pitchFamily="18" charset="0"/>
                <a:cs typeface="Arial" panose="020B0604020202020204" pitchFamily="34" charset="0"/>
              </a:rPr>
              <a:t>Бұл</a:t>
            </a:r>
            <a:r>
              <a:rPr lang="ru-RU" sz="2200" dirty="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әдістер</a:t>
            </a:r>
            <a:r>
              <a:rPr lang="ru-RU" sz="2200" dirty="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гомогенді</a:t>
            </a:r>
            <a:r>
              <a:rPr lang="ru-RU" sz="2200" dirty="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жүйеде</a:t>
            </a:r>
            <a:r>
              <a:rPr lang="ru-RU" sz="2200" dirty="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жаңа</a:t>
            </a:r>
            <a:r>
              <a:rPr lang="ru-RU" sz="2200" dirty="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фазаның</a:t>
            </a:r>
            <a:r>
              <a:rPr lang="ru-RU" sz="2200" dirty="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түзілуіне</a:t>
            </a:r>
            <a:r>
              <a:rPr lang="ru-RU" sz="2200" dirty="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байланысты</a:t>
            </a:r>
            <a:r>
              <a:rPr lang="ru-RU" sz="2200" dirty="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Оның</a:t>
            </a:r>
            <a:r>
              <a:rPr lang="ru-RU" sz="2200" dirty="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түзілуінің</a:t>
            </a:r>
            <a:r>
              <a:rPr lang="ru-RU" sz="2200" dirty="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міндетті</a:t>
            </a:r>
            <a:r>
              <a:rPr lang="ru-RU" sz="2200" dirty="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шартты</a:t>
            </a:r>
            <a:r>
              <a:rPr lang="ru-RU" sz="2200" dirty="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қаныққан</a:t>
            </a:r>
            <a:r>
              <a:rPr lang="ru-RU" sz="2200" dirty="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будың</a:t>
            </a:r>
            <a:r>
              <a:rPr lang="ru-RU" sz="2200" dirty="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болуы</a:t>
            </a:r>
            <a:r>
              <a:rPr lang="ru-RU" sz="2200" dirty="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болып</a:t>
            </a:r>
            <a:r>
              <a:rPr lang="ru-RU" sz="2200" dirty="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табылады</a:t>
            </a:r>
            <a:r>
              <a:rPr lang="ru-RU" sz="2200" dirty="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оның</a:t>
            </a:r>
            <a:r>
              <a:rPr lang="ru-RU" sz="2200" dirty="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конденсациясы</a:t>
            </a:r>
            <a:r>
              <a:rPr lang="ru-RU" sz="2200" dirty="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дисперсті</a:t>
            </a:r>
            <a:r>
              <a:rPr lang="ru-RU" sz="2200" dirty="0">
                <a:latin typeface="Arial" panose="020B0604020202020204" pitchFamily="34" charset="0"/>
                <a:ea typeface="Times New Roman" panose="02020603050405020304" pitchFamily="18" charset="0"/>
                <a:cs typeface="Arial" panose="020B0604020202020204" pitchFamily="34" charset="0"/>
              </a:rPr>
              <a:t> фаза </a:t>
            </a:r>
            <a:r>
              <a:rPr lang="ru-RU" sz="2200" dirty="0" err="1">
                <a:latin typeface="Arial" panose="020B0604020202020204" pitchFamily="34" charset="0"/>
                <a:ea typeface="Times New Roman" panose="02020603050405020304" pitchFamily="18" charset="0"/>
                <a:cs typeface="Arial" panose="020B0604020202020204" pitchFamily="34" charset="0"/>
              </a:rPr>
              <a:t>бөлшектерінің</a:t>
            </a:r>
            <a:r>
              <a:rPr lang="ru-RU" sz="2200" dirty="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түзілуіне</a:t>
            </a:r>
            <a:r>
              <a:rPr lang="ru-RU" sz="2200" dirty="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акеледі</a:t>
            </a:r>
            <a:r>
              <a:rPr lang="ru-RU" sz="2200" dirty="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Қаныққан</a:t>
            </a:r>
            <a:r>
              <a:rPr lang="ru-RU" sz="2200" dirty="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будың</a:t>
            </a:r>
            <a:r>
              <a:rPr lang="ru-RU" sz="2200" dirty="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көлемді</a:t>
            </a:r>
            <a:r>
              <a:rPr lang="ru-RU" sz="2200" dirty="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конденсациясы</a:t>
            </a:r>
            <a:r>
              <a:rPr lang="ru-RU" sz="2200" dirty="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үш</a:t>
            </a:r>
            <a:r>
              <a:rPr lang="ru-RU" sz="2200" dirty="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жағдайда</a:t>
            </a:r>
            <a:r>
              <a:rPr lang="ru-RU" sz="2200" dirty="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болуы</a:t>
            </a:r>
            <a:r>
              <a:rPr lang="ru-RU" sz="2200" dirty="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мүмкін</a:t>
            </a:r>
            <a:r>
              <a:rPr lang="ru-RU" sz="2200" dirty="0">
                <a:latin typeface="Arial" panose="020B0604020202020204" pitchFamily="34" charset="0"/>
                <a:ea typeface="Times New Roman" panose="02020603050405020304" pitchFamily="18" charset="0"/>
                <a:cs typeface="Arial" panose="020B0604020202020204" pitchFamily="34" charset="0"/>
              </a:rPr>
              <a:t>:</a:t>
            </a:r>
          </a:p>
          <a:p>
            <a:pPr indent="714375" algn="just"/>
            <a:r>
              <a:rPr lang="ru-RU" sz="2200" dirty="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адиабатикалық</a:t>
            </a:r>
            <a:r>
              <a:rPr lang="ru-RU" sz="2200" dirty="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таралу</a:t>
            </a:r>
            <a:r>
              <a:rPr lang="ru-RU" sz="2200" dirty="0">
                <a:latin typeface="Arial" panose="020B0604020202020204" pitchFamily="34" charset="0"/>
                <a:ea typeface="Times New Roman" panose="02020603050405020304" pitchFamily="18" charset="0"/>
                <a:cs typeface="Arial" panose="020B0604020202020204" pitchFamily="34" charset="0"/>
              </a:rPr>
              <a:t> ( </a:t>
            </a:r>
            <a:r>
              <a:rPr lang="ru-RU" sz="2200" dirty="0" err="1">
                <a:latin typeface="Arial" panose="020B0604020202020204" pitchFamily="34" charset="0"/>
                <a:ea typeface="Times New Roman" panose="02020603050405020304" pitchFamily="18" charset="0"/>
                <a:cs typeface="Arial" panose="020B0604020202020204" pitchFamily="34" charset="0"/>
              </a:rPr>
              <a:t>кеңею</a:t>
            </a:r>
            <a:r>
              <a:rPr lang="ru-RU" sz="2200" dirty="0">
                <a:latin typeface="Arial" panose="020B0604020202020204" pitchFamily="34" charset="0"/>
                <a:ea typeface="Times New Roman" panose="02020603050405020304" pitchFamily="18" charset="0"/>
                <a:cs typeface="Arial" panose="020B0604020202020204" pitchFamily="34" charset="0"/>
              </a:rPr>
              <a:t>);</a:t>
            </a:r>
          </a:p>
          <a:p>
            <a:pPr indent="714375" algn="just"/>
            <a:r>
              <a:rPr lang="ru-RU" sz="2200" dirty="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әртүрлі</a:t>
            </a:r>
            <a:r>
              <a:rPr lang="ru-RU" sz="2200" dirty="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температураларға</a:t>
            </a:r>
            <a:r>
              <a:rPr lang="ru-RU" sz="2200" dirty="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ие</a:t>
            </a:r>
            <a:r>
              <a:rPr lang="ru-RU" sz="2200" dirty="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бу</a:t>
            </a:r>
            <a:r>
              <a:rPr lang="ru-RU" sz="2200" dirty="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және</a:t>
            </a:r>
            <a:r>
              <a:rPr lang="ru-RU" sz="2200" dirty="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газдар</a:t>
            </a:r>
            <a:r>
              <a:rPr lang="ru-RU" sz="2200" dirty="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араласуы</a:t>
            </a:r>
            <a:r>
              <a:rPr lang="ru-RU" sz="2200" dirty="0">
                <a:latin typeface="Arial" panose="020B0604020202020204" pitchFamily="34" charset="0"/>
                <a:ea typeface="Times New Roman" panose="02020603050405020304" pitchFamily="18" charset="0"/>
                <a:cs typeface="Arial" panose="020B0604020202020204" pitchFamily="34" charset="0"/>
              </a:rPr>
              <a:t>;</a:t>
            </a:r>
          </a:p>
          <a:p>
            <a:pPr indent="714375" algn="just"/>
            <a:r>
              <a:rPr lang="ru-RU" sz="2200" dirty="0">
                <a:latin typeface="Arial" panose="020B0604020202020204" pitchFamily="34" charset="0"/>
                <a:ea typeface="Times New Roman" panose="02020603050405020304" pitchFamily="18" charset="0"/>
                <a:cs typeface="Arial" panose="020B0604020202020204" pitchFamily="34" charset="0"/>
              </a:rPr>
              <a:t>- газ </a:t>
            </a:r>
            <a:r>
              <a:rPr lang="ru-RU" sz="2200" dirty="0" err="1">
                <a:latin typeface="Arial" panose="020B0604020202020204" pitchFamily="34" charset="0"/>
                <a:ea typeface="Times New Roman" panose="02020603050405020304" pitchFamily="18" charset="0"/>
                <a:cs typeface="Arial" panose="020B0604020202020204" pitchFamily="34" charset="0"/>
              </a:rPr>
              <a:t>қоспасының</a:t>
            </a:r>
            <a:r>
              <a:rPr lang="ru-RU" sz="2200" dirty="0">
                <a:latin typeface="Arial" panose="020B0604020202020204" pitchFamily="34" charset="0"/>
                <a:ea typeface="Times New Roman" panose="02020603050405020304" pitchFamily="18" charset="0"/>
                <a:cs typeface="Arial" panose="020B0604020202020204" pitchFamily="34" charset="0"/>
              </a:rPr>
              <a:t> </a:t>
            </a:r>
            <a:r>
              <a:rPr lang="ru-RU" sz="2200" dirty="0" err="1">
                <a:latin typeface="Arial" panose="020B0604020202020204" pitchFamily="34" charset="0"/>
                <a:ea typeface="Times New Roman" panose="02020603050405020304" pitchFamily="18" charset="0"/>
                <a:cs typeface="Arial" panose="020B0604020202020204" pitchFamily="34" charset="0"/>
              </a:rPr>
              <a:t>салқындатылуы</a:t>
            </a:r>
            <a:r>
              <a:rPr lang="ru-RU" sz="2200" dirty="0">
                <a:latin typeface="Arial" panose="020B0604020202020204" pitchFamily="34" charset="0"/>
                <a:ea typeface="Times New Roman" panose="02020603050405020304" pitchFamily="18" charset="0"/>
                <a:cs typeface="Arial" panose="020B0604020202020204" pitchFamily="34" charset="0"/>
              </a:rPr>
              <a:t>.</a:t>
            </a:r>
            <a:endParaRPr lang="ru-RU" sz="22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 xmlns:p14="http://schemas.microsoft.com/office/powerpoint/2010/main" val="2323761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23528" y="1443841"/>
            <a:ext cx="8352928" cy="3477875"/>
          </a:xfrm>
          <a:prstGeom prst="rect">
            <a:avLst/>
          </a:prstGeom>
        </p:spPr>
        <p:txBody>
          <a:bodyPr wrap="square">
            <a:spAutoFit/>
          </a:bodyPr>
          <a:lstStyle/>
          <a:p>
            <a:pPr indent="357188" algn="just">
              <a:spcAft>
                <a:spcPts val="0"/>
              </a:spcAft>
            </a:pPr>
            <a:r>
              <a:rPr lang="ru-RU" sz="2200" i="1" dirty="0">
                <a:solidFill>
                  <a:srgbClr val="343434"/>
                </a:solidFill>
                <a:latin typeface="Arial" panose="020B0604020202020204" pitchFamily="34" charset="0"/>
                <a:ea typeface="Times New Roman" panose="02020603050405020304" pitchFamily="18" charset="0"/>
                <a:cs typeface="Arial" panose="020B0604020202020204" pitchFamily="34" charset="0"/>
              </a:rPr>
              <a:t>1.Газдың </a:t>
            </a:r>
            <a:r>
              <a:rPr lang="ru-RU" sz="2200" i="1" dirty="0" err="1">
                <a:solidFill>
                  <a:srgbClr val="343434"/>
                </a:solidFill>
                <a:latin typeface="Arial" panose="020B0604020202020204" pitchFamily="34" charset="0"/>
                <a:ea typeface="Times New Roman" panose="02020603050405020304" pitchFamily="18" charset="0"/>
                <a:cs typeface="Arial" panose="020B0604020202020204" pitchFamily="34" charset="0"/>
              </a:rPr>
              <a:t>адиабатикалық</a:t>
            </a:r>
            <a:r>
              <a:rPr lang="ru-RU" sz="2200" i="1"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i="1" dirty="0" err="1">
                <a:solidFill>
                  <a:srgbClr val="343434"/>
                </a:solidFill>
                <a:latin typeface="Arial" panose="020B0604020202020204" pitchFamily="34" charset="0"/>
                <a:ea typeface="Times New Roman" panose="02020603050405020304" pitchFamily="18" charset="0"/>
                <a:cs typeface="Arial" panose="020B0604020202020204" pitchFamily="34" charset="0"/>
              </a:rPr>
              <a:t>кеңеюі</a:t>
            </a:r>
            <a:r>
              <a:rPr lang="ru-RU" sz="2200" i="1" dirty="0">
                <a:solidFill>
                  <a:srgbClr val="343434"/>
                </a:solidFill>
                <a:latin typeface="Arial" panose="020B0604020202020204" pitchFamily="34" charset="0"/>
                <a:ea typeface="Times New Roman" panose="02020603050405020304" pitchFamily="18" charset="0"/>
                <a:cs typeface="Arial" panose="020B0604020202020204" pitchFamily="34" charset="0"/>
              </a:rPr>
              <a:t>.</a:t>
            </a:r>
            <a:endParaRPr lang="ru-RU" sz="2200" dirty="0">
              <a:latin typeface="Arial" panose="020B0604020202020204" pitchFamily="34" charset="0"/>
              <a:ea typeface="Times New Roman" panose="02020603050405020304" pitchFamily="18" charset="0"/>
              <a:cs typeface="Arial" panose="020B0604020202020204" pitchFamily="34" charset="0"/>
            </a:endParaRPr>
          </a:p>
          <a:p>
            <a:pPr indent="357188" algn="just"/>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Мұндай</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жолмен</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бұлттар</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түзіледі</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Ылғал</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ауа</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жылы</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массасы</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атмосфераның</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жоғары</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қабаттарына</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көтеріледі</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Ол</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жерде</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атмосфералық</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қысым</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төмен</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болғандықтан</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адиабаттық</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яғни</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ауаның</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салқындануы</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және</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су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буының</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конденсациясы</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байқалады</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Оншалықты</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биік</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емес</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жерлерде</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топтасқан</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бұлттар</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түзіледі</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мұнда</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су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сұйық</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тамшы</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түрінде</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болады</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атмосфера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жоғары</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қабатында</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температура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анағұрлым</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төмен</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болады</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нәтижесінде</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құрамында</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мұз</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smtClean="0">
                <a:solidFill>
                  <a:srgbClr val="343434"/>
                </a:solidFill>
                <a:latin typeface="Arial" panose="020B0604020202020204" pitchFamily="34" charset="0"/>
                <a:ea typeface="Times New Roman" panose="02020603050405020304" pitchFamily="18" charset="0"/>
                <a:cs typeface="Arial" panose="020B0604020202020204" pitchFamily="34" charset="0"/>
              </a:rPr>
              <a:t>кристалдары</a:t>
            </a:r>
            <a:r>
              <a:rPr lang="ru-RU" sz="2200" dirty="0" smtClean="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болатын</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ақ</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ұлпа</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тәрізді</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бұлттар</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түзіледі</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a:t>
            </a:r>
            <a:endParaRPr lang="ru-RU" sz="22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 xmlns:p14="http://schemas.microsoft.com/office/powerpoint/2010/main" val="153268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11560" y="908720"/>
            <a:ext cx="8136904" cy="3139321"/>
          </a:xfrm>
          <a:prstGeom prst="rect">
            <a:avLst/>
          </a:prstGeom>
        </p:spPr>
        <p:txBody>
          <a:bodyPr wrap="square">
            <a:spAutoFit/>
          </a:bodyPr>
          <a:lstStyle/>
          <a:p>
            <a:pPr indent="714375" algn="just">
              <a:spcAft>
                <a:spcPts val="0"/>
              </a:spcAft>
            </a:pPr>
            <a:r>
              <a:rPr lang="ru-RU" sz="2200" i="1" dirty="0">
                <a:solidFill>
                  <a:srgbClr val="343434"/>
                </a:solidFill>
                <a:latin typeface="Arial" panose="020B0604020202020204" pitchFamily="34" charset="0"/>
                <a:ea typeface="Times New Roman" panose="02020603050405020304" pitchFamily="18" charset="0"/>
                <a:cs typeface="Arial" panose="020B0604020202020204" pitchFamily="34" charset="0"/>
              </a:rPr>
              <a:t>2.Әр </a:t>
            </a:r>
            <a:r>
              <a:rPr lang="ru-RU" sz="2200" i="1" dirty="0" err="1">
                <a:solidFill>
                  <a:srgbClr val="343434"/>
                </a:solidFill>
                <a:latin typeface="Arial" panose="020B0604020202020204" pitchFamily="34" charset="0"/>
                <a:ea typeface="Times New Roman" panose="02020603050405020304" pitchFamily="18" charset="0"/>
                <a:cs typeface="Arial" panose="020B0604020202020204" pitchFamily="34" charset="0"/>
              </a:rPr>
              <a:t>түрлі</a:t>
            </a:r>
            <a:r>
              <a:rPr lang="ru-RU" sz="2200" i="1"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i="1" dirty="0" err="1">
                <a:solidFill>
                  <a:srgbClr val="343434"/>
                </a:solidFill>
                <a:latin typeface="Arial" panose="020B0604020202020204" pitchFamily="34" charset="0"/>
                <a:ea typeface="Times New Roman" panose="02020603050405020304" pitchFamily="18" charset="0"/>
                <a:cs typeface="Arial" panose="020B0604020202020204" pitchFamily="34" charset="0"/>
              </a:rPr>
              <a:t>температураларға</a:t>
            </a:r>
            <a:r>
              <a:rPr lang="ru-RU" sz="2200" i="1"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i="1" dirty="0" err="1">
                <a:solidFill>
                  <a:srgbClr val="343434"/>
                </a:solidFill>
                <a:latin typeface="Arial" panose="020B0604020202020204" pitchFamily="34" charset="0"/>
                <a:ea typeface="Times New Roman" panose="02020603050405020304" pitchFamily="18" charset="0"/>
                <a:cs typeface="Arial" panose="020B0604020202020204" pitchFamily="34" charset="0"/>
              </a:rPr>
              <a:t>ие</a:t>
            </a:r>
            <a:r>
              <a:rPr lang="ru-RU" sz="2200" i="1"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i="1" dirty="0" err="1">
                <a:solidFill>
                  <a:srgbClr val="343434"/>
                </a:solidFill>
                <a:latin typeface="Arial" panose="020B0604020202020204" pitchFamily="34" charset="0"/>
                <a:ea typeface="Times New Roman" panose="02020603050405020304" pitchFamily="18" charset="0"/>
                <a:cs typeface="Arial" panose="020B0604020202020204" pitchFamily="34" charset="0"/>
              </a:rPr>
              <a:t>бу</a:t>
            </a:r>
            <a:r>
              <a:rPr lang="ru-RU" sz="2200" i="1"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i="1" dirty="0" err="1">
                <a:solidFill>
                  <a:srgbClr val="343434"/>
                </a:solidFill>
                <a:latin typeface="Arial" panose="020B0604020202020204" pitchFamily="34" charset="0"/>
                <a:ea typeface="Times New Roman" panose="02020603050405020304" pitchFamily="18" charset="0"/>
                <a:cs typeface="Arial" panose="020B0604020202020204" pitchFamily="34" charset="0"/>
              </a:rPr>
              <a:t>және</a:t>
            </a:r>
            <a:r>
              <a:rPr lang="ru-RU" sz="2200" i="1"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i="1" dirty="0" err="1">
                <a:solidFill>
                  <a:srgbClr val="343434"/>
                </a:solidFill>
                <a:latin typeface="Arial" panose="020B0604020202020204" pitchFamily="34" charset="0"/>
                <a:ea typeface="Times New Roman" panose="02020603050405020304" pitchFamily="18" charset="0"/>
                <a:cs typeface="Arial" panose="020B0604020202020204" pitchFamily="34" charset="0"/>
              </a:rPr>
              <a:t>газдар</a:t>
            </a:r>
            <a:r>
              <a:rPr lang="ru-RU" sz="2200" i="1"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i="1" dirty="0" err="1">
                <a:solidFill>
                  <a:srgbClr val="343434"/>
                </a:solidFill>
                <a:latin typeface="Arial" panose="020B0604020202020204" pitchFamily="34" charset="0"/>
                <a:ea typeface="Times New Roman" panose="02020603050405020304" pitchFamily="18" charset="0"/>
                <a:cs typeface="Arial" panose="020B0604020202020204" pitchFamily="34" charset="0"/>
              </a:rPr>
              <a:t>араласуы</a:t>
            </a:r>
            <a:r>
              <a:rPr lang="ru-RU" sz="2200" i="1" dirty="0">
                <a:solidFill>
                  <a:srgbClr val="343434"/>
                </a:solidFill>
                <a:latin typeface="Arial" panose="020B0604020202020204" pitchFamily="34" charset="0"/>
                <a:ea typeface="Times New Roman" panose="02020603050405020304" pitchFamily="18" charset="0"/>
                <a:cs typeface="Arial" panose="020B0604020202020204" pitchFamily="34" charset="0"/>
              </a:rPr>
              <a:t>.</a:t>
            </a:r>
            <a:endParaRPr lang="ru-RU" sz="2200" dirty="0">
              <a:latin typeface="Arial" panose="020B0604020202020204" pitchFamily="34" charset="0"/>
              <a:ea typeface="Times New Roman" panose="02020603050405020304" pitchFamily="18" charset="0"/>
              <a:cs typeface="Arial" panose="020B0604020202020204" pitchFamily="34" charset="0"/>
            </a:endParaRPr>
          </a:p>
          <a:p>
            <a:pPr indent="714375" algn="just"/>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Осылай</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атмосфералы</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тұмандар</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түзіледі</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Көбнесе</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тұман</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түнде</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ашық</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smtClean="0">
                <a:solidFill>
                  <a:srgbClr val="343434"/>
                </a:solidFill>
                <a:latin typeface="Arial" panose="020B0604020202020204" pitchFamily="34" charset="0"/>
                <a:ea typeface="Times New Roman" panose="02020603050405020304" pitchFamily="18" charset="0"/>
                <a:cs typeface="Arial" panose="020B0604020202020204" pitchFamily="34" charset="0"/>
              </a:rPr>
              <a:t>ауа</a:t>
            </a:r>
            <a:r>
              <a:rPr lang="ru-RU" sz="2200" dirty="0" smtClean="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smtClean="0">
                <a:solidFill>
                  <a:srgbClr val="343434"/>
                </a:solidFill>
                <a:latin typeface="Arial" panose="020B0604020202020204" pitchFamily="34" charset="0"/>
                <a:ea typeface="Times New Roman" panose="02020603050405020304" pitchFamily="18" charset="0"/>
                <a:cs typeface="Arial" panose="020B0604020202020204" pitchFamily="34" charset="0"/>
              </a:rPr>
              <a:t>райында</a:t>
            </a:r>
            <a:r>
              <a:rPr lang="ru-RU" sz="2200" dirty="0" smtClean="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пайда</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болады</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яғни</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бұл</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кезде</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Жердің</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беті</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жылуды</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интенсивті</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бере</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отырып</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қатты</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салқынданады</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Жылы</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ылғал</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ауа</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салқынданып</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жатқан</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жер</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немесе</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оның</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беткі</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бөлігіндегі</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суық</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ауамен</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араласып</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сұйықтық</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тамшылары</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түзіледі</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Осы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жағдай</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жылы</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және</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суық</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ауа</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фронттар</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кезінде</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 де </a:t>
            </a:r>
            <a:r>
              <a:rPr lang="ru-RU" sz="2200" dirty="0" err="1">
                <a:solidFill>
                  <a:srgbClr val="343434"/>
                </a:solidFill>
                <a:latin typeface="Arial" panose="020B0604020202020204" pitchFamily="34" charset="0"/>
                <a:ea typeface="Times New Roman" panose="02020603050405020304" pitchFamily="18" charset="0"/>
                <a:cs typeface="Arial" panose="020B0604020202020204" pitchFamily="34" charset="0"/>
              </a:rPr>
              <a:t>байқалады</a:t>
            </a:r>
            <a:r>
              <a:rPr lang="ru-RU" sz="2200" dirty="0">
                <a:solidFill>
                  <a:srgbClr val="343434"/>
                </a:solidFill>
                <a:latin typeface="Arial" panose="020B0604020202020204" pitchFamily="34" charset="0"/>
                <a:ea typeface="Times New Roman" panose="02020603050405020304" pitchFamily="18" charset="0"/>
                <a:cs typeface="Arial" panose="020B0604020202020204" pitchFamily="34" charset="0"/>
              </a:rPr>
              <a:t>.</a:t>
            </a:r>
            <a:endParaRPr lang="ru-RU" sz="22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 xmlns:p14="http://schemas.microsoft.com/office/powerpoint/2010/main" val="1853732503"/>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759</TotalTime>
  <Words>1420</Words>
  <Application>Microsoft Office PowerPoint</Application>
  <PresentationFormat>Экран (4:3)</PresentationFormat>
  <Paragraphs>68</Paragraphs>
  <Slides>19</Slides>
  <Notes>2</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19</vt:i4>
      </vt:variant>
    </vt:vector>
  </HeadingPairs>
  <TitlesOfParts>
    <vt:vector size="21" baseType="lpstr">
      <vt:lpstr>Тема Office</vt:lpstr>
      <vt:lpstr>Уравнение</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Аэрозольдердің жіктелуі</dc:title>
  <dc:creator>Оспанова Жанар</dc:creator>
  <cp:lastModifiedBy>Admin</cp:lastModifiedBy>
  <cp:revision>18</cp:revision>
  <dcterms:created xsi:type="dcterms:W3CDTF">2016-03-16T07:37:33Z</dcterms:created>
  <dcterms:modified xsi:type="dcterms:W3CDTF">2021-11-02T16:47:42Z</dcterms:modified>
</cp:coreProperties>
</file>